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2-2.png>
</file>

<file path=ppt/media/image-2-3.png>
</file>

<file path=ppt/media/image-3-1.png>
</file>

<file path=ppt/media/image-3-2.png>
</file>

<file path=ppt/media/image-3-3.png>
</file>

<file path=ppt/media/image-4-1.png>
</file>

<file path=ppt/media/image-4-2.png>
</file>

<file path=ppt/media/image-5-1.png>
</file>

<file path=ppt/media/image-5-2.png>
</file>

<file path=ppt/media/image-5-3.png>
</file>

<file path=ppt/media/image-5-4.png>
</file>

<file path=ppt/media/image-5-5.png>
</file>

<file path=ppt/media/image-5-6.png>
</file>

<file path=ppt/media/image-5-7.png>
</file>

<file path=ppt/media/image-6-1.png>
</file>

<file path=ppt/media/image-6-2.png>
</file>

<file path=ppt/media/image-6-3.png>
</file>

<file path=ppt/media/image-6-4.png>
</file>

<file path=ppt/media/image-6-5.png>
</file>

<file path=ppt/media/image-7-1.png>
</file>

<file path=ppt/media/image-7-2.png>
</file>

<file path=ppt/media/image-7-3.png>
</file>

<file path=ppt/media/image-7-4.png>
</file>

<file path=ppt/media/image-7-5.png>
</file>

<file path=ppt/media/image-8-1.png>
</file>

<file path=ppt/media/image-8-2.png>
</file>

<file path=ppt/media/image-8-3.png>
</file>

<file path=ppt/media/image-8-4.png>
</file>

<file path=ppt/media/image-8-5.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This app combines navigation, personalized music, and travel info to enhance your commute • It provides the optimal route, tailored Spotify recommendations, historical facts, weather updates, and destination imagery • All of this is integrated into a single convenient platform for a seamless experience • The app leverages various APIs to bring you this comprehensive set of features • This allows you to enjoy an enriched commute with both practical guidance and entertainment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Route Calculation
The app fetches the optimal route based on real-time traffic data, providing step-by-step navigation to ensure a smooth and efficient journey.
Destination Insights
The app provides a wealth of information about your destination, including historical facts, weather updates, and stunning imagery, enriching your travel experience.
Personalized Music
The app offers personalized song or podcast recommendations tailored to your preferences and the duration of your trip, enhancing your commuting experience with the perfect soundtrack.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API Integration
Seamlessly integrating multiple APIs, including Google Maps, Spotify, Wikipedia, OpenWeather, and Unsplash, to provide a comprehensive travel assistant.
Data Management
Efficiently handling and transforming data from various sources into a cohesive and user-friendly format.
Real-Time Accuracy
Ensuring the app provides up-to-date information, such as real-time traffic data and weather updates, for a reliable travel experience.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Tailored to Your Preferences
The app's Spotify integration allows it to provide personalized song or podcast recommendations based on your music preferences, ensuring you have the perfect soundtrack for your journey.
Optimized for Travel Time
The recommendations are tailored to the duration of your trip, so you can enjoy a seamless listening experience without interruptions or the need to search for new music.
Enhanced Commuting Experience
By combining the convenience of navigation with personalized music recommendations, the app elevates your commuting experience, making the time spent on the road more enjoyable and productive.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Historical Facts
The app provides historical information about your destination, using the Wikipedia API to offer insights that can enrich your understanding and appreciation of the place you're visiting.
Weather Updates
The app integrates weather data from the OpenWeather API, giving you up-to-date information about the current conditions at your destination, helping you prepare for your journey.
Destination Imagery
The app showcases stunning imagery of your destination, sourced from the Unsplash API, allowing you to visualize the place you're about to explore and build anticipation for your trip.</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Utility and Entertainment
The app combines the utility of navigation with the entertainment of personalized music recommendations, enhancing the overall commuting experience.
Robust API Integration
The app leverages a variety of reliable APIs, ensuring the accuracy and reliability of the information provided to users.
Potential for Expansion
The app can be further enhanced with additional features, such as traffic alerts, road condition updates, and social sharing capabilities.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127.0.0.1:5000/" TargetMode="External"/><Relationship Id="rId5" Type="http://schemas.openxmlformats.org/officeDocument/2006/relationships/hyperlink" Target="https://gamma.app" TargetMode="External"/><Relationship Id="rId1"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image" Target="../media/image-5-6.png"/><Relationship Id="rId7" Type="http://schemas.openxmlformats.org/officeDocument/2006/relationships/image" Target="../media/image-5-7.png"/><Relationship Id="rId9" Type="http://schemas.openxmlformats.org/officeDocument/2006/relationships/slideLayout" Target="../slideLayouts/slideLayout1.xml"/><Relationship Id="rId10"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7" Type="http://schemas.openxmlformats.org/officeDocument/2006/relationships/slideLayout" Target="../slideLayouts/slideLayout1.xml"/><Relationship Id="rId8"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7" Type="http://schemas.openxmlformats.org/officeDocument/2006/relationships/slideLayout" Target="../slideLayouts/slideLayout1.xml"/><Relationship Id="rId8"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7" Type="http://schemas.openxmlformats.org/officeDocument/2006/relationships/slideLayout" Target="../slideLayouts/slideLayout1.xml"/><Relationship Id="rId8"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127.0.0.1:5000/" TargetMode="External"/><Relationship Id="rId5"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4" Type="http://schemas.openxmlformats.org/officeDocument/2006/relationships/image" Target="../media/image-9-3.png"/><Relationship Id="rId6" Type="http://schemas.openxmlformats.org/officeDocument/2006/relationships/slideLayout" Target="../slideLayouts/slideLayout1.xml"/><Relationship Id="rId7"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1981"/>
          </a:xfrm>
          <a:prstGeom prst="rect">
            <a:avLst/>
          </a:prstGeom>
          <a:solidFill>
            <a:srgbClr val="0D0A2C">
              <a:alpha val="75000"/>
            </a:srgbClr>
          </a:solidFill>
          <a:ln/>
        </p:spPr>
      </p:sp>
      <p:sp>
        <p:nvSpPr>
          <p:cNvPr id="4" name="Text 1"/>
          <p:cNvSpPr/>
          <p:nvPr/>
        </p:nvSpPr>
        <p:spPr>
          <a:xfrm>
            <a:off x="2565678" y="549831"/>
            <a:ext cx="6955750" cy="624840"/>
          </a:xfrm>
          <a:prstGeom prst="rect">
            <a:avLst/>
          </a:prstGeom>
          <a:noFill/>
          <a:ln/>
        </p:spPr>
        <p:txBody>
          <a:bodyPr wrap="none" rtlCol="0" anchor="t"/>
          <a:lstStyle/>
          <a:p>
            <a:pPr indent="0" marL="0">
              <a:lnSpc>
                <a:spcPts val="4921"/>
              </a:lnSpc>
              <a:buNone/>
            </a:pPr>
            <a:r>
              <a:rPr lang="en-US" sz="3937" dirty="0">
                <a:solidFill>
                  <a:srgbClr val="F2F0F4"/>
                </a:solidFill>
                <a:latin typeface="Montserrat" pitchFamily="34" charset="0"/>
                <a:ea typeface="Montserrat" pitchFamily="34" charset="-122"/>
                <a:cs typeface="Montserrat" pitchFamily="34" charset="-120"/>
              </a:rPr>
              <a:t>                    </a:t>
            </a:r>
            <a:pPr indent="0" marL="0">
              <a:lnSpc>
                <a:spcPts val="4921"/>
              </a:lnSpc>
              <a:buNone/>
            </a:pPr>
            <a:r>
              <a:rPr lang="en-US" sz="3937" u="sng" dirty="0">
                <a:solidFill>
                  <a:srgbClr val="9251E1"/>
                </a:solidFill>
                <a:latin typeface="Montserrat" pitchFamily="34" charset="0"/>
                <a:ea typeface="Montserrat" pitchFamily="34" charset="-122"/>
                <a:cs typeface="Montserrat" pitchFamily="34" charset="-120"/>
                <a:hlinkClick r:id="rId2" invalidUrl="" action="" tgtFrame="" tooltip="" history="1" highlightClick="0" endSnd="0">
                  <a:extLst>
                    <a:ext uri="{A12FA001-AC4F-418D-AE19-62706E023703}">
                      <ahyp:hlinkClr xmlns:ahyp="http://schemas.microsoft.com/office/drawing/2018/hyperlinkcolor" val="tx"/>
                    </a:ext>
                  </a:extLst>
                </a:hlinkClick>
              </a:rPr>
              <a:t>Bezos WayBeats</a:t>
            </a:r>
            <a:endParaRPr lang="en-US" sz="3937" dirty="0"/>
          </a:p>
        </p:txBody>
      </p:sp>
      <p:pic>
        <p:nvPicPr>
          <p:cNvPr id="5" name="Image 1" descr="preencoded.png">    </p:cNvPr>
          <p:cNvPicPr>
            <a:picLocks noChangeAspect="1"/>
          </p:cNvPicPr>
          <p:nvPr/>
        </p:nvPicPr>
        <p:blipFill>
          <a:blip r:embed="rId3"/>
          <a:stretch>
            <a:fillRect/>
          </a:stretch>
        </p:blipFill>
        <p:spPr>
          <a:xfrm>
            <a:off x="3243382" y="1574602"/>
            <a:ext cx="8143518" cy="6107549"/>
          </a:xfrm>
          <a:prstGeom prst="rect">
            <a:avLst/>
          </a:prstGeom>
        </p:spPr>
      </p:pic>
      <p:pic>
        <p:nvPicPr>
          <p:cNvPr id="6" name="Image 2"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2201347"/>
            <a:ext cx="7477601" cy="2777133"/>
          </a:xfrm>
          <a:prstGeom prst="rect">
            <a:avLst/>
          </a:prstGeom>
          <a:noFill/>
          <a:ln/>
        </p:spPr>
        <p:txBody>
          <a:bodyPr wrap="square" rtlCol="0" anchor="t"/>
          <a:lstStyle/>
          <a:p>
            <a:pPr indent="0" marL="0">
              <a:lnSpc>
                <a:spcPts val="4374"/>
              </a:lnSpc>
              <a:buNone/>
            </a:pPr>
            <a:r>
              <a:rPr lang="en-US" sz="3499" dirty="0">
                <a:solidFill>
                  <a:srgbClr val="F2F0F4"/>
                </a:solidFill>
                <a:latin typeface="Montserrat" pitchFamily="34" charset="0"/>
                <a:ea typeface="Montserrat" pitchFamily="34" charset="-122"/>
                <a:cs typeface="Montserrat" pitchFamily="34" charset="-120"/>
              </a:rPr>
              <a:t>Discover your perfect journey with the Ultimate Route Navigator and get personalized Spotify recommendations along the way.</a:t>
            </a:r>
            <a:endParaRPr lang="en-US" sz="3499" dirty="0"/>
          </a:p>
        </p:txBody>
      </p:sp>
      <p:sp>
        <p:nvSpPr>
          <p:cNvPr id="6" name="Text 2"/>
          <p:cNvSpPr/>
          <p:nvPr/>
        </p:nvSpPr>
        <p:spPr>
          <a:xfrm>
            <a:off x="833199" y="5228392"/>
            <a:ext cx="7477601" cy="799743"/>
          </a:xfrm>
          <a:prstGeom prst="rect">
            <a:avLst/>
          </a:prstGeom>
          <a:noFill/>
          <a:ln/>
        </p:spPr>
        <p:txBody>
          <a:bodyPr wrap="square" rtlCol="0" anchor="t"/>
          <a:lstStyle/>
          <a:p>
            <a:pPr indent="0" marL="0">
              <a:lnSpc>
                <a:spcPts val="2100"/>
              </a:lnSpc>
              <a:buNone/>
            </a:pPr>
            <a:r>
              <a:rPr lang="en-US" sz="1400" dirty="0">
                <a:solidFill>
                  <a:srgbClr val="DCD7E5"/>
                </a:solidFill>
                <a:latin typeface="Heebo" pitchFamily="34" charset="0"/>
                <a:ea typeface="Heebo" pitchFamily="34" charset="-122"/>
                <a:cs typeface="Heebo" pitchFamily="34" charset="-120"/>
              </a:rPr>
              <a:t>The main business idea is to enhance the commuting experience by seamlessly combining navigation and entertainment. Users can enjoy a tailored listening experience while traveling, making their journey more enjoyable and less stressful.</a:t>
            </a:r>
            <a:endParaRPr lang="en-US" sz="1400" dirty="0"/>
          </a:p>
        </p:txBody>
      </p:sp>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oundRect">
            <a:avLst>
              <a:gd name="adj" fmla="val 2430"/>
            </a:avLst>
          </a:prstGeom>
          <a:solidFill>
            <a:srgbClr val="0D0A2C">
              <a:alpha val="80000"/>
            </a:srgbClr>
          </a:solidFill>
          <a:ln/>
        </p:spPr>
      </p:sp>
      <p:sp>
        <p:nvSpPr>
          <p:cNvPr id="6" name="Text 2"/>
          <p:cNvSpPr/>
          <p:nvPr/>
        </p:nvSpPr>
        <p:spPr>
          <a:xfrm>
            <a:off x="2037993" y="876538"/>
            <a:ext cx="10554414" cy="1388745"/>
          </a:xfrm>
          <a:prstGeom prst="rect">
            <a:avLst/>
          </a:prstGeom>
          <a:noFill/>
          <a:ln/>
        </p:spPr>
        <p:txBody>
          <a:bodyPr wrap="square" rtlCol="0" anchor="t"/>
          <a:lstStyle/>
          <a:p>
            <a:pPr indent="0" marL="0">
              <a:lnSpc>
                <a:spcPts val="5468"/>
              </a:lnSpc>
              <a:buNone/>
            </a:pPr>
            <a:r>
              <a:rPr lang="en-US" sz="4374" dirty="0">
                <a:solidFill>
                  <a:srgbClr val="F2F0F4"/>
                </a:solidFill>
                <a:latin typeface="Montserrat" pitchFamily="34" charset="0"/>
                <a:ea typeface="Montserrat" pitchFamily="34" charset="-122"/>
                <a:cs typeface="Montserrat" pitchFamily="34" charset="-120"/>
              </a:rPr>
              <a:t>Leveraging Robust APIs for Reliable Data</a:t>
            </a:r>
            <a:endParaRPr lang="en-US" sz="4374" dirty="0"/>
          </a:p>
        </p:txBody>
      </p:sp>
      <p:sp>
        <p:nvSpPr>
          <p:cNvPr id="7" name="Shape 3"/>
          <p:cNvSpPr/>
          <p:nvPr/>
        </p:nvSpPr>
        <p:spPr>
          <a:xfrm>
            <a:off x="2037993" y="5456158"/>
            <a:ext cx="10554414" cy="44410"/>
          </a:xfrm>
          <a:prstGeom prst="roundRect">
            <a:avLst>
              <a:gd name="adj" fmla="val 225151"/>
            </a:avLst>
          </a:prstGeom>
          <a:solidFill>
            <a:srgbClr val="552C86"/>
          </a:solidFill>
          <a:ln/>
        </p:spPr>
      </p:sp>
      <p:sp>
        <p:nvSpPr>
          <p:cNvPr id="8" name="Shape 4"/>
          <p:cNvSpPr/>
          <p:nvPr/>
        </p:nvSpPr>
        <p:spPr>
          <a:xfrm>
            <a:off x="4598849" y="4678620"/>
            <a:ext cx="44410" cy="777597"/>
          </a:xfrm>
          <a:prstGeom prst="roundRect">
            <a:avLst>
              <a:gd name="adj" fmla="val 225151"/>
            </a:avLst>
          </a:prstGeom>
          <a:solidFill>
            <a:srgbClr val="552C86"/>
          </a:solidFill>
          <a:ln/>
        </p:spPr>
      </p:sp>
      <p:sp>
        <p:nvSpPr>
          <p:cNvPr id="9" name="Shape 5"/>
          <p:cNvSpPr/>
          <p:nvPr/>
        </p:nvSpPr>
        <p:spPr>
          <a:xfrm>
            <a:off x="4371142" y="5206186"/>
            <a:ext cx="499943" cy="499943"/>
          </a:xfrm>
          <a:prstGeom prst="roundRect">
            <a:avLst>
              <a:gd name="adj" fmla="val 20000"/>
            </a:avLst>
          </a:prstGeom>
          <a:solidFill>
            <a:srgbClr val="3C136D"/>
          </a:solidFill>
          <a:ln w="7620">
            <a:solidFill>
              <a:srgbClr val="552C86"/>
            </a:solidFill>
            <a:prstDash val="solid"/>
          </a:ln>
        </p:spPr>
      </p:sp>
      <p:sp>
        <p:nvSpPr>
          <p:cNvPr id="10" name="Text 6"/>
          <p:cNvSpPr/>
          <p:nvPr/>
        </p:nvSpPr>
        <p:spPr>
          <a:xfrm>
            <a:off x="4560927" y="5289530"/>
            <a:ext cx="120372" cy="333256"/>
          </a:xfrm>
          <a:prstGeom prst="rect">
            <a:avLst/>
          </a:prstGeom>
          <a:noFill/>
          <a:ln/>
        </p:spPr>
        <p:txBody>
          <a:bodyPr wrap="none" rtlCol="0" anchor="t"/>
          <a:lstStyle/>
          <a:p>
            <a:pPr algn="ctr" indent="0" marL="0">
              <a:lnSpc>
                <a:spcPts val="2624"/>
              </a:lnSpc>
              <a:buNone/>
            </a:pPr>
            <a:r>
              <a:rPr lang="en-US" sz="2624" dirty="0">
                <a:solidFill>
                  <a:srgbClr val="DCD7E5"/>
                </a:solidFill>
                <a:latin typeface="Montserrat" pitchFamily="34" charset="0"/>
                <a:ea typeface="Montserrat" pitchFamily="34" charset="-122"/>
                <a:cs typeface="Montserrat" pitchFamily="34" charset="-120"/>
              </a:rPr>
              <a:t>1</a:t>
            </a:r>
            <a:endParaRPr lang="en-US" sz="2624" dirty="0"/>
          </a:p>
        </p:txBody>
      </p:sp>
      <p:sp>
        <p:nvSpPr>
          <p:cNvPr id="11" name="Text 7"/>
          <p:cNvSpPr/>
          <p:nvPr/>
        </p:nvSpPr>
        <p:spPr>
          <a:xfrm>
            <a:off x="2954536" y="3092887"/>
            <a:ext cx="3332917" cy="416481"/>
          </a:xfrm>
          <a:prstGeom prst="rect">
            <a:avLst/>
          </a:prstGeom>
          <a:noFill/>
          <a:ln/>
        </p:spPr>
        <p:txBody>
          <a:bodyPr wrap="none" rtlCol="0" anchor="t"/>
          <a:lstStyle/>
          <a:p>
            <a:pPr algn="ctr" indent="0" marL="0">
              <a:lnSpc>
                <a:spcPts val="3281"/>
              </a:lnSpc>
              <a:buNone/>
            </a:pPr>
            <a:r>
              <a:rPr lang="en-US" sz="2624" b="1" dirty="0">
                <a:solidFill>
                  <a:srgbClr val="DCD7E5"/>
                </a:solidFill>
                <a:latin typeface="Montserrat" pitchFamily="34" charset="0"/>
                <a:ea typeface="Montserrat" pitchFamily="34" charset="-122"/>
                <a:cs typeface="Montserrat" pitchFamily="34" charset="-120"/>
              </a:rPr>
              <a:t>Route Calculation</a:t>
            </a:r>
            <a:endParaRPr lang="en-US" sz="2624" dirty="0"/>
          </a:p>
        </p:txBody>
      </p:sp>
      <p:sp>
        <p:nvSpPr>
          <p:cNvPr id="12" name="Text 8"/>
          <p:cNvSpPr/>
          <p:nvPr/>
        </p:nvSpPr>
        <p:spPr>
          <a:xfrm>
            <a:off x="2687003" y="3642598"/>
            <a:ext cx="3868103" cy="347186"/>
          </a:xfrm>
          <a:prstGeom prst="rect">
            <a:avLst/>
          </a:prstGeom>
          <a:noFill/>
          <a:ln/>
        </p:spPr>
        <p:txBody>
          <a:bodyPr wrap="none" rtlCol="0" anchor="t"/>
          <a:lstStyle/>
          <a:p>
            <a:pPr algn="ctr" indent="0" marL="0">
              <a:lnSpc>
                <a:spcPts val="2734"/>
              </a:lnSpc>
              <a:buNone/>
            </a:pPr>
            <a:r>
              <a:rPr lang="en-US" sz="2187" dirty="0">
                <a:solidFill>
                  <a:srgbClr val="DCD7E5"/>
                </a:solidFill>
                <a:latin typeface="Montserrat" pitchFamily="34" charset="0"/>
                <a:ea typeface="Montserrat" pitchFamily="34" charset="-122"/>
                <a:cs typeface="Montserrat" pitchFamily="34" charset="-120"/>
              </a:rPr>
              <a:t>Google Maps Directions API</a:t>
            </a:r>
            <a:endParaRPr lang="en-US" sz="2187" dirty="0"/>
          </a:p>
        </p:txBody>
      </p:sp>
      <p:sp>
        <p:nvSpPr>
          <p:cNvPr id="13" name="Text 9"/>
          <p:cNvSpPr/>
          <p:nvPr/>
        </p:nvSpPr>
        <p:spPr>
          <a:xfrm>
            <a:off x="2260163" y="4123015"/>
            <a:ext cx="4721781" cy="333256"/>
          </a:xfrm>
          <a:prstGeom prst="rect">
            <a:avLst/>
          </a:prstGeom>
          <a:noFill/>
          <a:ln/>
        </p:spPr>
        <p:txBody>
          <a:bodyPr wrap="none" rtlCol="0" anchor="t"/>
          <a:lstStyle/>
          <a:p>
            <a:pPr algn="ctr" indent="0" marL="0">
              <a:lnSpc>
                <a:spcPts val="2624"/>
              </a:lnSpc>
              <a:buNone/>
            </a:pPr>
            <a:endParaRPr lang="en-US" sz="1750" dirty="0"/>
          </a:p>
        </p:txBody>
      </p:sp>
      <p:sp>
        <p:nvSpPr>
          <p:cNvPr id="14" name="Shape 10"/>
          <p:cNvSpPr/>
          <p:nvPr/>
        </p:nvSpPr>
        <p:spPr>
          <a:xfrm>
            <a:off x="7292995" y="5456099"/>
            <a:ext cx="44410" cy="777597"/>
          </a:xfrm>
          <a:prstGeom prst="roundRect">
            <a:avLst>
              <a:gd name="adj" fmla="val 225151"/>
            </a:avLst>
          </a:prstGeom>
          <a:solidFill>
            <a:srgbClr val="552C86"/>
          </a:solidFill>
          <a:ln/>
        </p:spPr>
      </p:sp>
      <p:sp>
        <p:nvSpPr>
          <p:cNvPr id="15" name="Shape 11"/>
          <p:cNvSpPr/>
          <p:nvPr/>
        </p:nvSpPr>
        <p:spPr>
          <a:xfrm>
            <a:off x="7065288" y="5206186"/>
            <a:ext cx="499943" cy="499943"/>
          </a:xfrm>
          <a:prstGeom prst="roundRect">
            <a:avLst>
              <a:gd name="adj" fmla="val 20000"/>
            </a:avLst>
          </a:prstGeom>
          <a:solidFill>
            <a:srgbClr val="3C136D"/>
          </a:solidFill>
          <a:ln w="7620">
            <a:solidFill>
              <a:srgbClr val="552C86"/>
            </a:solidFill>
            <a:prstDash val="solid"/>
          </a:ln>
        </p:spPr>
      </p:sp>
      <p:sp>
        <p:nvSpPr>
          <p:cNvPr id="16" name="Text 12"/>
          <p:cNvSpPr/>
          <p:nvPr/>
        </p:nvSpPr>
        <p:spPr>
          <a:xfrm>
            <a:off x="7220545" y="5289530"/>
            <a:ext cx="189309" cy="333256"/>
          </a:xfrm>
          <a:prstGeom prst="rect">
            <a:avLst/>
          </a:prstGeom>
          <a:noFill/>
          <a:ln/>
        </p:spPr>
        <p:txBody>
          <a:bodyPr wrap="none" rtlCol="0" anchor="t"/>
          <a:lstStyle/>
          <a:p>
            <a:pPr algn="ctr" indent="0" marL="0">
              <a:lnSpc>
                <a:spcPts val="2624"/>
              </a:lnSpc>
              <a:buNone/>
            </a:pPr>
            <a:r>
              <a:rPr lang="en-US" sz="2624" dirty="0">
                <a:solidFill>
                  <a:srgbClr val="DCD7E5"/>
                </a:solidFill>
                <a:latin typeface="Montserrat" pitchFamily="34" charset="0"/>
                <a:ea typeface="Montserrat" pitchFamily="34" charset="-122"/>
                <a:cs typeface="Montserrat" pitchFamily="34" charset="-120"/>
              </a:rPr>
              <a:t>2</a:t>
            </a:r>
            <a:endParaRPr lang="en-US" sz="2624" dirty="0"/>
          </a:p>
        </p:txBody>
      </p:sp>
      <p:sp>
        <p:nvSpPr>
          <p:cNvPr id="17" name="Text 13"/>
          <p:cNvSpPr/>
          <p:nvPr/>
        </p:nvSpPr>
        <p:spPr>
          <a:xfrm>
            <a:off x="5634514" y="6456045"/>
            <a:ext cx="3361253" cy="416481"/>
          </a:xfrm>
          <a:prstGeom prst="rect">
            <a:avLst/>
          </a:prstGeom>
          <a:noFill/>
          <a:ln/>
        </p:spPr>
        <p:txBody>
          <a:bodyPr wrap="none" rtlCol="0" anchor="t"/>
          <a:lstStyle/>
          <a:p>
            <a:pPr algn="ctr" indent="0" marL="0">
              <a:lnSpc>
                <a:spcPts val="3281"/>
              </a:lnSpc>
              <a:buNone/>
            </a:pPr>
            <a:r>
              <a:rPr lang="en-US" sz="2624" b="1" dirty="0">
                <a:solidFill>
                  <a:srgbClr val="DCD7E5"/>
                </a:solidFill>
                <a:latin typeface="Montserrat" pitchFamily="34" charset="0"/>
                <a:ea typeface="Montserrat" pitchFamily="34" charset="-122"/>
                <a:cs typeface="Montserrat" pitchFamily="34" charset="-120"/>
              </a:rPr>
              <a:t>Personalized Music</a:t>
            </a:r>
            <a:endParaRPr lang="en-US" sz="2624" dirty="0"/>
          </a:p>
        </p:txBody>
      </p:sp>
      <p:sp>
        <p:nvSpPr>
          <p:cNvPr id="18" name="Text 14"/>
          <p:cNvSpPr/>
          <p:nvPr/>
        </p:nvSpPr>
        <p:spPr>
          <a:xfrm>
            <a:off x="5926455" y="7005757"/>
            <a:ext cx="2777490" cy="347186"/>
          </a:xfrm>
          <a:prstGeom prst="rect">
            <a:avLst/>
          </a:prstGeom>
          <a:noFill/>
          <a:ln/>
        </p:spPr>
        <p:txBody>
          <a:bodyPr wrap="none" rtlCol="0" anchor="t"/>
          <a:lstStyle/>
          <a:p>
            <a:pPr algn="ctr" indent="0" marL="0">
              <a:lnSpc>
                <a:spcPts val="2734"/>
              </a:lnSpc>
              <a:buNone/>
            </a:pPr>
            <a:r>
              <a:rPr lang="en-US" sz="2187" dirty="0">
                <a:solidFill>
                  <a:srgbClr val="DCD7E5"/>
                </a:solidFill>
                <a:latin typeface="Montserrat" pitchFamily="34" charset="0"/>
                <a:ea typeface="Montserrat" pitchFamily="34" charset="-122"/>
                <a:cs typeface="Montserrat" pitchFamily="34" charset="-120"/>
              </a:rPr>
              <a:t>Spotify Web API</a:t>
            </a:r>
            <a:endParaRPr lang="en-US" sz="2187" dirty="0"/>
          </a:p>
        </p:txBody>
      </p:sp>
      <p:sp>
        <p:nvSpPr>
          <p:cNvPr id="19" name="Shape 15"/>
          <p:cNvSpPr/>
          <p:nvPr/>
        </p:nvSpPr>
        <p:spPr>
          <a:xfrm>
            <a:off x="9987141" y="4678620"/>
            <a:ext cx="44410" cy="777597"/>
          </a:xfrm>
          <a:prstGeom prst="roundRect">
            <a:avLst>
              <a:gd name="adj" fmla="val 225151"/>
            </a:avLst>
          </a:prstGeom>
          <a:solidFill>
            <a:srgbClr val="552C86"/>
          </a:solidFill>
          <a:ln/>
        </p:spPr>
      </p:sp>
      <p:sp>
        <p:nvSpPr>
          <p:cNvPr id="20" name="Shape 16"/>
          <p:cNvSpPr/>
          <p:nvPr/>
        </p:nvSpPr>
        <p:spPr>
          <a:xfrm>
            <a:off x="9759434" y="5206186"/>
            <a:ext cx="499943" cy="499943"/>
          </a:xfrm>
          <a:prstGeom prst="roundRect">
            <a:avLst>
              <a:gd name="adj" fmla="val 20000"/>
            </a:avLst>
          </a:prstGeom>
          <a:solidFill>
            <a:srgbClr val="3C136D"/>
          </a:solidFill>
          <a:ln w="7620">
            <a:solidFill>
              <a:srgbClr val="552C86"/>
            </a:solidFill>
            <a:prstDash val="solid"/>
          </a:ln>
        </p:spPr>
      </p:sp>
      <p:sp>
        <p:nvSpPr>
          <p:cNvPr id="21" name="Text 17"/>
          <p:cNvSpPr/>
          <p:nvPr/>
        </p:nvSpPr>
        <p:spPr>
          <a:xfrm>
            <a:off x="9915406" y="5289530"/>
            <a:ext cx="188000" cy="333256"/>
          </a:xfrm>
          <a:prstGeom prst="rect">
            <a:avLst/>
          </a:prstGeom>
          <a:noFill/>
          <a:ln/>
        </p:spPr>
        <p:txBody>
          <a:bodyPr wrap="none" rtlCol="0" anchor="t"/>
          <a:lstStyle/>
          <a:p>
            <a:pPr algn="ctr" indent="0" marL="0">
              <a:lnSpc>
                <a:spcPts val="2624"/>
              </a:lnSpc>
              <a:buNone/>
            </a:pPr>
            <a:r>
              <a:rPr lang="en-US" sz="2624" dirty="0">
                <a:solidFill>
                  <a:srgbClr val="DCD7E5"/>
                </a:solidFill>
                <a:latin typeface="Montserrat" pitchFamily="34" charset="0"/>
                <a:ea typeface="Montserrat" pitchFamily="34" charset="-122"/>
                <a:cs typeface="Montserrat" pitchFamily="34" charset="-120"/>
              </a:rPr>
              <a:t>3</a:t>
            </a:r>
            <a:endParaRPr lang="en-US" sz="2624" dirty="0"/>
          </a:p>
        </p:txBody>
      </p:sp>
      <p:sp>
        <p:nvSpPr>
          <p:cNvPr id="22" name="Text 18"/>
          <p:cNvSpPr/>
          <p:nvPr/>
        </p:nvSpPr>
        <p:spPr>
          <a:xfrm>
            <a:off x="8242221" y="2598539"/>
            <a:ext cx="3534251" cy="416481"/>
          </a:xfrm>
          <a:prstGeom prst="rect">
            <a:avLst/>
          </a:prstGeom>
          <a:noFill/>
          <a:ln/>
        </p:spPr>
        <p:txBody>
          <a:bodyPr wrap="none" rtlCol="0" anchor="t"/>
          <a:lstStyle/>
          <a:p>
            <a:pPr algn="ctr" indent="0" marL="0">
              <a:lnSpc>
                <a:spcPts val="3281"/>
              </a:lnSpc>
              <a:buNone/>
            </a:pPr>
            <a:r>
              <a:rPr lang="en-US" sz="2624" b="1" dirty="0">
                <a:solidFill>
                  <a:srgbClr val="DCD7E5"/>
                </a:solidFill>
                <a:latin typeface="Montserrat" pitchFamily="34" charset="0"/>
                <a:ea typeface="Montserrat" pitchFamily="34" charset="-122"/>
                <a:cs typeface="Montserrat" pitchFamily="34" charset="-120"/>
              </a:rPr>
              <a:t>Destination Insights</a:t>
            </a:r>
            <a:endParaRPr lang="en-US" sz="2624" dirty="0"/>
          </a:p>
        </p:txBody>
      </p:sp>
      <p:sp>
        <p:nvSpPr>
          <p:cNvPr id="23" name="Text 19"/>
          <p:cNvSpPr/>
          <p:nvPr/>
        </p:nvSpPr>
        <p:spPr>
          <a:xfrm>
            <a:off x="8620601" y="3148251"/>
            <a:ext cx="2777490" cy="347186"/>
          </a:xfrm>
          <a:prstGeom prst="rect">
            <a:avLst/>
          </a:prstGeom>
          <a:noFill/>
          <a:ln/>
        </p:spPr>
        <p:txBody>
          <a:bodyPr wrap="none" rtlCol="0" anchor="t"/>
          <a:lstStyle/>
          <a:p>
            <a:pPr algn="ctr" indent="0" marL="0">
              <a:lnSpc>
                <a:spcPts val="2734"/>
              </a:lnSpc>
              <a:buNone/>
            </a:pPr>
            <a:r>
              <a:rPr lang="en-US" sz="2187" dirty="0">
                <a:solidFill>
                  <a:srgbClr val="DCD7E5"/>
                </a:solidFill>
                <a:latin typeface="Montserrat" pitchFamily="34" charset="0"/>
                <a:ea typeface="Montserrat" pitchFamily="34" charset="-122"/>
                <a:cs typeface="Montserrat" pitchFamily="34" charset="-120"/>
              </a:rPr>
              <a:t>Wikipedia API</a:t>
            </a:r>
            <a:endParaRPr lang="en-US" sz="2187" dirty="0"/>
          </a:p>
        </p:txBody>
      </p:sp>
      <p:sp>
        <p:nvSpPr>
          <p:cNvPr id="24" name="Text 20"/>
          <p:cNvSpPr/>
          <p:nvPr/>
        </p:nvSpPr>
        <p:spPr>
          <a:xfrm>
            <a:off x="8620601" y="3628668"/>
            <a:ext cx="2777490" cy="347186"/>
          </a:xfrm>
          <a:prstGeom prst="rect">
            <a:avLst/>
          </a:prstGeom>
          <a:noFill/>
          <a:ln/>
        </p:spPr>
        <p:txBody>
          <a:bodyPr wrap="none" rtlCol="0" anchor="t"/>
          <a:lstStyle/>
          <a:p>
            <a:pPr algn="ctr" indent="0" marL="0">
              <a:lnSpc>
                <a:spcPts val="2734"/>
              </a:lnSpc>
              <a:buNone/>
            </a:pPr>
            <a:r>
              <a:rPr lang="en-US" sz="2187" dirty="0">
                <a:solidFill>
                  <a:srgbClr val="DCD7E5"/>
                </a:solidFill>
                <a:latin typeface="Montserrat" pitchFamily="34" charset="0"/>
                <a:ea typeface="Montserrat" pitchFamily="34" charset="-122"/>
                <a:cs typeface="Montserrat" pitchFamily="34" charset="-120"/>
              </a:rPr>
              <a:t>Unsplash API</a:t>
            </a:r>
            <a:endParaRPr lang="en-US" sz="2187" dirty="0"/>
          </a:p>
        </p:txBody>
      </p:sp>
      <p:sp>
        <p:nvSpPr>
          <p:cNvPr id="25" name="Text 21"/>
          <p:cNvSpPr/>
          <p:nvPr/>
        </p:nvSpPr>
        <p:spPr>
          <a:xfrm>
            <a:off x="8620601" y="4109085"/>
            <a:ext cx="2777490" cy="347186"/>
          </a:xfrm>
          <a:prstGeom prst="rect">
            <a:avLst/>
          </a:prstGeom>
          <a:noFill/>
          <a:ln/>
        </p:spPr>
        <p:txBody>
          <a:bodyPr wrap="none" rtlCol="0" anchor="t"/>
          <a:lstStyle/>
          <a:p>
            <a:pPr algn="ctr" indent="0" marL="0">
              <a:lnSpc>
                <a:spcPts val="2734"/>
              </a:lnSpc>
              <a:buNone/>
            </a:pPr>
            <a:r>
              <a:rPr lang="en-US" sz="2187" dirty="0">
                <a:solidFill>
                  <a:srgbClr val="DCD7E5"/>
                </a:solidFill>
                <a:latin typeface="Montserrat" pitchFamily="34" charset="0"/>
                <a:ea typeface="Montserrat" pitchFamily="34" charset="-122"/>
                <a:cs typeface="Montserrat" pitchFamily="34" charset="-120"/>
              </a:rPr>
              <a:t>OpenWeather API</a:t>
            </a:r>
            <a:endParaRPr lang="en-US" sz="2187" dirty="0"/>
          </a:p>
        </p:txBody>
      </p:sp>
      <p:pic>
        <p:nvPicPr>
          <p:cNvPr id="2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037993" y="1827848"/>
            <a:ext cx="6830735" cy="694373"/>
          </a:xfrm>
          <a:prstGeom prst="rect">
            <a:avLst/>
          </a:prstGeom>
          <a:noFill/>
          <a:ln/>
        </p:spPr>
        <p:txBody>
          <a:bodyPr wrap="none" rtlCol="0" anchor="t"/>
          <a:lstStyle/>
          <a:p>
            <a:pPr indent="0" marL="0">
              <a:lnSpc>
                <a:spcPts val="5468"/>
              </a:lnSpc>
              <a:buNone/>
            </a:pPr>
            <a:r>
              <a:rPr lang="en-US" sz="4374" dirty="0">
                <a:solidFill>
                  <a:srgbClr val="F2F0F4"/>
                </a:solidFill>
                <a:latin typeface="Montserrat" pitchFamily="34" charset="0"/>
                <a:ea typeface="Montserrat" pitchFamily="34" charset="-122"/>
                <a:cs typeface="Montserrat" pitchFamily="34" charset="-120"/>
              </a:rPr>
              <a:t>Intuitive App Experience</a:t>
            </a:r>
            <a:endParaRPr lang="en-US" sz="4374" dirty="0"/>
          </a:p>
        </p:txBody>
      </p:sp>
      <p:sp>
        <p:nvSpPr>
          <p:cNvPr id="5" name="Shape 2"/>
          <p:cNvSpPr/>
          <p:nvPr/>
        </p:nvSpPr>
        <p:spPr>
          <a:xfrm>
            <a:off x="2037993" y="2966561"/>
            <a:ext cx="5166122" cy="1606510"/>
          </a:xfrm>
          <a:prstGeom prst="roundRect">
            <a:avLst>
              <a:gd name="adj" fmla="val 6224"/>
            </a:avLst>
          </a:prstGeom>
          <a:solidFill>
            <a:srgbClr val="3C136D"/>
          </a:solidFill>
          <a:ln w="7620">
            <a:solidFill>
              <a:srgbClr val="552C86"/>
            </a:solidFill>
            <a:prstDash val="solid"/>
          </a:ln>
        </p:spPr>
      </p:sp>
      <p:sp>
        <p:nvSpPr>
          <p:cNvPr id="6" name="Text 3"/>
          <p:cNvSpPr/>
          <p:nvPr/>
        </p:nvSpPr>
        <p:spPr>
          <a:xfrm>
            <a:off x="2267783" y="3196352"/>
            <a:ext cx="2777490" cy="347186"/>
          </a:xfrm>
          <a:prstGeom prst="rect">
            <a:avLst/>
          </a:prstGeom>
          <a:noFill/>
          <a:ln/>
        </p:spPr>
        <p:txBody>
          <a:bodyPr wrap="none" rtlCol="0" anchor="t"/>
          <a:lstStyle/>
          <a:p>
            <a:pPr indent="0" marL="0">
              <a:lnSpc>
                <a:spcPts val="2734"/>
              </a:lnSpc>
              <a:buNone/>
            </a:pPr>
            <a:r>
              <a:rPr lang="en-US" sz="2187" dirty="0">
                <a:solidFill>
                  <a:srgbClr val="DCD7E5"/>
                </a:solidFill>
                <a:latin typeface="Montserrat" pitchFamily="34" charset="0"/>
                <a:ea typeface="Montserrat" pitchFamily="34" charset="-122"/>
                <a:cs typeface="Montserrat" pitchFamily="34" charset="-120"/>
              </a:rPr>
              <a:t>Simple Input</a:t>
            </a:r>
            <a:endParaRPr lang="en-US" sz="2187" dirty="0"/>
          </a:p>
        </p:txBody>
      </p:sp>
      <p:sp>
        <p:nvSpPr>
          <p:cNvPr id="7" name="Text 4"/>
          <p:cNvSpPr/>
          <p:nvPr/>
        </p:nvSpPr>
        <p:spPr>
          <a:xfrm>
            <a:off x="2267783" y="3676769"/>
            <a:ext cx="4706541" cy="666512"/>
          </a:xfrm>
          <a:prstGeom prst="rect">
            <a:avLst/>
          </a:prstGeom>
          <a:noFill/>
          <a:ln/>
        </p:spPr>
        <p:txBody>
          <a:bodyPr wrap="square" rtlCol="0" anchor="t"/>
          <a:lstStyle/>
          <a:p>
            <a:pPr indent="0" marL="0">
              <a:lnSpc>
                <a:spcPts val="2624"/>
              </a:lnSpc>
              <a:buNone/>
            </a:pPr>
            <a:r>
              <a:rPr lang="en-US" sz="1750" dirty="0">
                <a:solidFill>
                  <a:srgbClr val="DCD7E5"/>
                </a:solidFill>
                <a:latin typeface="Heebo" pitchFamily="34" charset="0"/>
                <a:ea typeface="Heebo" pitchFamily="34" charset="-122"/>
                <a:cs typeface="Heebo" pitchFamily="34" charset="-120"/>
              </a:rPr>
              <a:t>Enter starting and destination to get route and recommendations.</a:t>
            </a:r>
            <a:endParaRPr lang="en-US" sz="1750" dirty="0"/>
          </a:p>
        </p:txBody>
      </p:sp>
      <p:sp>
        <p:nvSpPr>
          <p:cNvPr id="8" name="Shape 5"/>
          <p:cNvSpPr/>
          <p:nvPr/>
        </p:nvSpPr>
        <p:spPr>
          <a:xfrm>
            <a:off x="7426285" y="2966561"/>
            <a:ext cx="5166122" cy="1606510"/>
          </a:xfrm>
          <a:prstGeom prst="roundRect">
            <a:avLst>
              <a:gd name="adj" fmla="val 6224"/>
            </a:avLst>
          </a:prstGeom>
          <a:solidFill>
            <a:srgbClr val="3C136D"/>
          </a:solidFill>
          <a:ln w="7620">
            <a:solidFill>
              <a:srgbClr val="552C86"/>
            </a:solidFill>
            <a:prstDash val="solid"/>
          </a:ln>
        </p:spPr>
      </p:sp>
      <p:sp>
        <p:nvSpPr>
          <p:cNvPr id="9" name="Text 6"/>
          <p:cNvSpPr/>
          <p:nvPr/>
        </p:nvSpPr>
        <p:spPr>
          <a:xfrm>
            <a:off x="7656076" y="3196352"/>
            <a:ext cx="2777490" cy="347186"/>
          </a:xfrm>
          <a:prstGeom prst="rect">
            <a:avLst/>
          </a:prstGeom>
          <a:noFill/>
          <a:ln/>
        </p:spPr>
        <p:txBody>
          <a:bodyPr wrap="none" rtlCol="0" anchor="t"/>
          <a:lstStyle/>
          <a:p>
            <a:pPr indent="0" marL="0">
              <a:lnSpc>
                <a:spcPts val="2734"/>
              </a:lnSpc>
              <a:buNone/>
            </a:pPr>
            <a:r>
              <a:rPr lang="en-US" sz="2187" dirty="0">
                <a:solidFill>
                  <a:srgbClr val="DCD7E5"/>
                </a:solidFill>
                <a:latin typeface="Montserrat" pitchFamily="34" charset="0"/>
                <a:ea typeface="Montserrat" pitchFamily="34" charset="-122"/>
                <a:cs typeface="Montserrat" pitchFamily="34" charset="-120"/>
              </a:rPr>
              <a:t>Personalized Music</a:t>
            </a:r>
            <a:endParaRPr lang="en-US" sz="2187" dirty="0"/>
          </a:p>
        </p:txBody>
      </p:sp>
      <p:sp>
        <p:nvSpPr>
          <p:cNvPr id="10" name="Text 7"/>
          <p:cNvSpPr/>
          <p:nvPr/>
        </p:nvSpPr>
        <p:spPr>
          <a:xfrm>
            <a:off x="7656076" y="3676769"/>
            <a:ext cx="4706541" cy="333256"/>
          </a:xfrm>
          <a:prstGeom prst="rect">
            <a:avLst/>
          </a:prstGeom>
          <a:noFill/>
          <a:ln/>
        </p:spPr>
        <p:txBody>
          <a:bodyPr wrap="none" rtlCol="0" anchor="t"/>
          <a:lstStyle/>
          <a:p>
            <a:pPr indent="0" marL="0">
              <a:lnSpc>
                <a:spcPts val="2624"/>
              </a:lnSpc>
              <a:buNone/>
            </a:pPr>
            <a:r>
              <a:rPr lang="en-US" sz="1750" dirty="0">
                <a:solidFill>
                  <a:srgbClr val="DCD7E5"/>
                </a:solidFill>
                <a:latin typeface="Heebo" pitchFamily="34" charset="0"/>
                <a:ea typeface="Heebo" pitchFamily="34" charset="-122"/>
                <a:cs typeface="Heebo" pitchFamily="34" charset="-120"/>
              </a:rPr>
              <a:t>Select preferences for tailored Spotify playlist.</a:t>
            </a:r>
            <a:endParaRPr lang="en-US" sz="1750" dirty="0"/>
          </a:p>
        </p:txBody>
      </p:sp>
      <p:sp>
        <p:nvSpPr>
          <p:cNvPr id="11" name="Shape 8"/>
          <p:cNvSpPr/>
          <p:nvPr/>
        </p:nvSpPr>
        <p:spPr>
          <a:xfrm>
            <a:off x="2037993" y="4795242"/>
            <a:ext cx="5166122" cy="1606510"/>
          </a:xfrm>
          <a:prstGeom prst="roundRect">
            <a:avLst>
              <a:gd name="adj" fmla="val 6224"/>
            </a:avLst>
          </a:prstGeom>
          <a:solidFill>
            <a:srgbClr val="3C136D"/>
          </a:solidFill>
          <a:ln w="7620">
            <a:solidFill>
              <a:srgbClr val="552C86"/>
            </a:solidFill>
            <a:prstDash val="solid"/>
          </a:ln>
        </p:spPr>
      </p:sp>
      <p:sp>
        <p:nvSpPr>
          <p:cNvPr id="12" name="Text 9"/>
          <p:cNvSpPr/>
          <p:nvPr/>
        </p:nvSpPr>
        <p:spPr>
          <a:xfrm>
            <a:off x="2267783" y="5025033"/>
            <a:ext cx="2802969" cy="347186"/>
          </a:xfrm>
          <a:prstGeom prst="rect">
            <a:avLst/>
          </a:prstGeom>
          <a:noFill/>
          <a:ln/>
        </p:spPr>
        <p:txBody>
          <a:bodyPr wrap="none" rtlCol="0" anchor="t"/>
          <a:lstStyle/>
          <a:p>
            <a:pPr indent="0" marL="0">
              <a:lnSpc>
                <a:spcPts val="2734"/>
              </a:lnSpc>
              <a:buNone/>
            </a:pPr>
            <a:r>
              <a:rPr lang="en-US" sz="2187" dirty="0">
                <a:solidFill>
                  <a:srgbClr val="DCD7E5"/>
                </a:solidFill>
                <a:latin typeface="Montserrat" pitchFamily="34" charset="0"/>
                <a:ea typeface="Montserrat" pitchFamily="34" charset="-122"/>
                <a:cs typeface="Montserrat" pitchFamily="34" charset="-120"/>
              </a:rPr>
              <a:t>Comprehensive Info</a:t>
            </a:r>
            <a:endParaRPr lang="en-US" sz="2187" dirty="0"/>
          </a:p>
        </p:txBody>
      </p:sp>
      <p:sp>
        <p:nvSpPr>
          <p:cNvPr id="13" name="Text 10"/>
          <p:cNvSpPr/>
          <p:nvPr/>
        </p:nvSpPr>
        <p:spPr>
          <a:xfrm>
            <a:off x="2267783" y="5505450"/>
            <a:ext cx="4706541" cy="666512"/>
          </a:xfrm>
          <a:prstGeom prst="rect">
            <a:avLst/>
          </a:prstGeom>
          <a:noFill/>
          <a:ln/>
        </p:spPr>
        <p:txBody>
          <a:bodyPr wrap="square" rtlCol="0" anchor="t"/>
          <a:lstStyle/>
          <a:p>
            <a:pPr indent="0" marL="0">
              <a:lnSpc>
                <a:spcPts val="2624"/>
              </a:lnSpc>
              <a:buNone/>
            </a:pPr>
            <a:r>
              <a:rPr lang="en-US" sz="1750" dirty="0">
                <a:solidFill>
                  <a:srgbClr val="DCD7E5"/>
                </a:solidFill>
                <a:latin typeface="Heebo" pitchFamily="34" charset="0"/>
                <a:ea typeface="Heebo" pitchFamily="34" charset="-122"/>
                <a:cs typeface="Heebo" pitchFamily="34" charset="-120"/>
              </a:rPr>
              <a:t>View route, travel time, weather, facts, and destination imagery.</a:t>
            </a:r>
            <a:endParaRPr lang="en-US" sz="1750" dirty="0"/>
          </a:p>
        </p:txBody>
      </p:sp>
      <p:sp>
        <p:nvSpPr>
          <p:cNvPr id="14" name="Shape 11"/>
          <p:cNvSpPr/>
          <p:nvPr/>
        </p:nvSpPr>
        <p:spPr>
          <a:xfrm>
            <a:off x="7426285" y="4795242"/>
            <a:ext cx="5166122" cy="1606510"/>
          </a:xfrm>
          <a:prstGeom prst="roundRect">
            <a:avLst>
              <a:gd name="adj" fmla="val 6224"/>
            </a:avLst>
          </a:prstGeom>
          <a:solidFill>
            <a:srgbClr val="3C136D"/>
          </a:solidFill>
          <a:ln w="7620">
            <a:solidFill>
              <a:srgbClr val="552C86"/>
            </a:solidFill>
            <a:prstDash val="solid"/>
          </a:ln>
        </p:spPr>
      </p:sp>
      <p:sp>
        <p:nvSpPr>
          <p:cNvPr id="15" name="Text 12"/>
          <p:cNvSpPr/>
          <p:nvPr/>
        </p:nvSpPr>
        <p:spPr>
          <a:xfrm>
            <a:off x="7656076" y="5025033"/>
            <a:ext cx="2777490" cy="347186"/>
          </a:xfrm>
          <a:prstGeom prst="rect">
            <a:avLst/>
          </a:prstGeom>
          <a:noFill/>
          <a:ln/>
        </p:spPr>
        <p:txBody>
          <a:bodyPr wrap="none" rtlCol="0" anchor="t"/>
          <a:lstStyle/>
          <a:p>
            <a:pPr indent="0" marL="0">
              <a:lnSpc>
                <a:spcPts val="2734"/>
              </a:lnSpc>
              <a:buNone/>
            </a:pPr>
            <a:r>
              <a:rPr lang="en-US" sz="2187" dirty="0">
                <a:solidFill>
                  <a:srgbClr val="DCD7E5"/>
                </a:solidFill>
                <a:latin typeface="Montserrat" pitchFamily="34" charset="0"/>
                <a:ea typeface="Montserrat" pitchFamily="34" charset="-122"/>
                <a:cs typeface="Montserrat" pitchFamily="34" charset="-120"/>
              </a:rPr>
              <a:t>Interactive Map</a:t>
            </a:r>
            <a:endParaRPr lang="en-US" sz="2187" dirty="0"/>
          </a:p>
        </p:txBody>
      </p:sp>
      <p:sp>
        <p:nvSpPr>
          <p:cNvPr id="16" name="Text 13"/>
          <p:cNvSpPr/>
          <p:nvPr/>
        </p:nvSpPr>
        <p:spPr>
          <a:xfrm>
            <a:off x="7656076" y="5505450"/>
            <a:ext cx="4706541" cy="333256"/>
          </a:xfrm>
          <a:prstGeom prst="rect">
            <a:avLst/>
          </a:prstGeom>
          <a:noFill/>
          <a:ln/>
        </p:spPr>
        <p:txBody>
          <a:bodyPr wrap="none" rtlCol="0" anchor="t"/>
          <a:lstStyle/>
          <a:p>
            <a:pPr indent="0" marL="0">
              <a:lnSpc>
                <a:spcPts val="2624"/>
              </a:lnSpc>
              <a:buNone/>
            </a:pPr>
            <a:r>
              <a:rPr lang="en-US" sz="1750" dirty="0">
                <a:solidFill>
                  <a:srgbClr val="DCD7E5"/>
                </a:solidFill>
                <a:latin typeface="Heebo" pitchFamily="34" charset="0"/>
                <a:ea typeface="Heebo" pitchFamily="34" charset="-122"/>
                <a:cs typeface="Heebo" pitchFamily="34" charset="-120"/>
              </a:rPr>
              <a:t>Visualize your route and explore the area.</a:t>
            </a:r>
            <a:endParaRPr lang="en-US" sz="1750"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r>
          <p:cNvPicPr>
            <a:picLocks noChangeAspect="1"/>
          </p:cNvPicPr>
          <p:nvPr/>
        </p:nvPicPr>
        <p:blipFill>
          <a:blip r:embed="rId2"/>
          <a:stretch>
            <a:fillRect/>
          </a:stretch>
        </p:blipFill>
        <p:spPr>
          <a:xfrm>
            <a:off x="10972800" y="0"/>
            <a:ext cx="3657600" cy="8229600"/>
          </a:xfrm>
          <a:prstGeom prst="rect">
            <a:avLst/>
          </a:prstGeom>
        </p:spPr>
      </p:pic>
      <p:sp>
        <p:nvSpPr>
          <p:cNvPr id="5" name="Text 1"/>
          <p:cNvSpPr/>
          <p:nvPr/>
        </p:nvSpPr>
        <p:spPr>
          <a:xfrm>
            <a:off x="1165384" y="783193"/>
            <a:ext cx="8145899" cy="568523"/>
          </a:xfrm>
          <a:prstGeom prst="rect">
            <a:avLst/>
          </a:prstGeom>
          <a:noFill/>
          <a:ln/>
        </p:spPr>
        <p:txBody>
          <a:bodyPr wrap="none" rtlCol="0" anchor="t"/>
          <a:lstStyle/>
          <a:p>
            <a:pPr indent="0" marL="0">
              <a:lnSpc>
                <a:spcPts val="4477"/>
              </a:lnSpc>
              <a:buNone/>
            </a:pPr>
            <a:r>
              <a:rPr lang="en-US" sz="3581" dirty="0">
                <a:solidFill>
                  <a:srgbClr val="F2F0F4"/>
                </a:solidFill>
                <a:latin typeface="Montserrat" pitchFamily="34" charset="0"/>
                <a:ea typeface="Montserrat" pitchFamily="34" charset="-122"/>
                <a:cs typeface="Montserrat" pitchFamily="34" charset="-120"/>
              </a:rPr>
              <a:t>Overcoming Integration Challenges</a:t>
            </a:r>
            <a:endParaRPr lang="en-US" sz="3581" dirty="0"/>
          </a:p>
        </p:txBody>
      </p:sp>
      <p:pic>
        <p:nvPicPr>
          <p:cNvPr id="6" name="Image 2" descr="preencoded.png">    </p:cNvPr>
          <p:cNvPicPr>
            <a:picLocks noChangeAspect="1"/>
          </p:cNvPicPr>
          <p:nvPr/>
        </p:nvPicPr>
        <p:blipFill>
          <a:blip r:embed="rId3"/>
          <a:stretch>
            <a:fillRect/>
          </a:stretch>
        </p:blipFill>
        <p:spPr>
          <a:xfrm>
            <a:off x="1165384" y="1624608"/>
            <a:ext cx="909638" cy="1455420"/>
          </a:xfrm>
          <a:prstGeom prst="rect">
            <a:avLst/>
          </a:prstGeom>
        </p:spPr>
      </p:pic>
      <p:sp>
        <p:nvSpPr>
          <p:cNvPr id="7" name="Text 2"/>
          <p:cNvSpPr/>
          <p:nvPr/>
        </p:nvSpPr>
        <p:spPr>
          <a:xfrm>
            <a:off x="2347912" y="1806535"/>
            <a:ext cx="2274213" cy="284202"/>
          </a:xfrm>
          <a:prstGeom prst="rect">
            <a:avLst/>
          </a:prstGeom>
          <a:noFill/>
          <a:ln/>
        </p:spPr>
        <p:txBody>
          <a:bodyPr wrap="none" rtlCol="0" anchor="t"/>
          <a:lstStyle/>
          <a:p>
            <a:pPr algn="l" indent="0" marL="0">
              <a:lnSpc>
                <a:spcPts val="2238"/>
              </a:lnSpc>
              <a:buNone/>
            </a:pPr>
            <a:r>
              <a:rPr lang="en-US" sz="1791" b="1" dirty="0">
                <a:solidFill>
                  <a:srgbClr val="DCD7E5"/>
                </a:solidFill>
                <a:latin typeface="Montserrat" pitchFamily="34" charset="0"/>
                <a:ea typeface="Montserrat" pitchFamily="34" charset="-122"/>
                <a:cs typeface="Montserrat" pitchFamily="34" charset="-120"/>
              </a:rPr>
              <a:t>API Integration</a:t>
            </a:r>
            <a:endParaRPr lang="en-US" sz="1791" dirty="0"/>
          </a:p>
        </p:txBody>
      </p:sp>
      <p:sp>
        <p:nvSpPr>
          <p:cNvPr id="8" name="Text 3"/>
          <p:cNvSpPr/>
          <p:nvPr/>
        </p:nvSpPr>
        <p:spPr>
          <a:xfrm>
            <a:off x="2347912" y="2199799"/>
            <a:ext cx="7459385" cy="272891"/>
          </a:xfrm>
          <a:prstGeom prst="rect">
            <a:avLst/>
          </a:prstGeom>
          <a:noFill/>
          <a:ln/>
        </p:spPr>
        <p:txBody>
          <a:bodyPr wrap="none" rtlCol="0" anchor="t"/>
          <a:lstStyle/>
          <a:p>
            <a:pPr algn="l" indent="0" marL="0">
              <a:lnSpc>
                <a:spcPts val="2149"/>
              </a:lnSpc>
              <a:buNone/>
            </a:pPr>
            <a:endParaRPr lang="en-US" sz="1433" dirty="0"/>
          </a:p>
        </p:txBody>
      </p:sp>
      <p:pic>
        <p:nvPicPr>
          <p:cNvPr id="9" name="Image 3" descr="preencoded.png">    </p:cNvPr>
          <p:cNvPicPr>
            <a:picLocks noChangeAspect="1"/>
          </p:cNvPicPr>
          <p:nvPr/>
        </p:nvPicPr>
        <p:blipFill>
          <a:blip r:embed="rId4"/>
          <a:stretch>
            <a:fillRect/>
          </a:stretch>
        </p:blipFill>
        <p:spPr>
          <a:xfrm>
            <a:off x="1165384" y="3080028"/>
            <a:ext cx="909638" cy="1455420"/>
          </a:xfrm>
          <a:prstGeom prst="rect">
            <a:avLst/>
          </a:prstGeom>
        </p:spPr>
      </p:pic>
      <p:sp>
        <p:nvSpPr>
          <p:cNvPr id="10" name="Text 4"/>
          <p:cNvSpPr/>
          <p:nvPr/>
        </p:nvSpPr>
        <p:spPr>
          <a:xfrm>
            <a:off x="2347912" y="3261955"/>
            <a:ext cx="2274213" cy="284202"/>
          </a:xfrm>
          <a:prstGeom prst="rect">
            <a:avLst/>
          </a:prstGeom>
          <a:noFill/>
          <a:ln/>
        </p:spPr>
        <p:txBody>
          <a:bodyPr wrap="none" rtlCol="0" anchor="t"/>
          <a:lstStyle/>
          <a:p>
            <a:pPr algn="l" indent="0" marL="0">
              <a:lnSpc>
                <a:spcPts val="2238"/>
              </a:lnSpc>
              <a:buNone/>
            </a:pPr>
            <a:r>
              <a:rPr lang="en-US" sz="1791" b="1" dirty="0">
                <a:solidFill>
                  <a:srgbClr val="DCD7E5"/>
                </a:solidFill>
                <a:latin typeface="Montserrat" pitchFamily="34" charset="0"/>
                <a:ea typeface="Montserrat" pitchFamily="34" charset="-122"/>
                <a:cs typeface="Montserrat" pitchFamily="34" charset="-120"/>
              </a:rPr>
              <a:t>Data Management</a:t>
            </a:r>
            <a:endParaRPr lang="en-US" sz="1791" dirty="0"/>
          </a:p>
        </p:txBody>
      </p:sp>
      <p:pic>
        <p:nvPicPr>
          <p:cNvPr id="11" name="Image 4" descr="preencoded.png">    </p:cNvPr>
          <p:cNvPicPr>
            <a:picLocks noChangeAspect="1"/>
          </p:cNvPicPr>
          <p:nvPr/>
        </p:nvPicPr>
        <p:blipFill>
          <a:blip r:embed="rId5"/>
          <a:stretch>
            <a:fillRect/>
          </a:stretch>
        </p:blipFill>
        <p:spPr>
          <a:xfrm>
            <a:off x="1165384" y="4535448"/>
            <a:ext cx="909638" cy="1455420"/>
          </a:xfrm>
          <a:prstGeom prst="rect">
            <a:avLst/>
          </a:prstGeom>
        </p:spPr>
      </p:pic>
      <p:sp>
        <p:nvSpPr>
          <p:cNvPr id="12" name="Text 5"/>
          <p:cNvSpPr/>
          <p:nvPr/>
        </p:nvSpPr>
        <p:spPr>
          <a:xfrm>
            <a:off x="2347912" y="4717375"/>
            <a:ext cx="2346127" cy="284202"/>
          </a:xfrm>
          <a:prstGeom prst="rect">
            <a:avLst/>
          </a:prstGeom>
          <a:noFill/>
          <a:ln/>
        </p:spPr>
        <p:txBody>
          <a:bodyPr wrap="none" rtlCol="0" anchor="t"/>
          <a:lstStyle/>
          <a:p>
            <a:pPr algn="l" indent="0" marL="0">
              <a:lnSpc>
                <a:spcPts val="2238"/>
              </a:lnSpc>
              <a:buNone/>
            </a:pPr>
            <a:r>
              <a:rPr lang="en-US" sz="1791" b="1" dirty="0">
                <a:solidFill>
                  <a:srgbClr val="DCD7E5"/>
                </a:solidFill>
                <a:latin typeface="Montserrat" pitchFamily="34" charset="0"/>
                <a:ea typeface="Montserrat" pitchFamily="34" charset="-122"/>
                <a:cs typeface="Montserrat" pitchFamily="34" charset="-120"/>
              </a:rPr>
              <a:t>Real-Time Accuracy</a:t>
            </a:r>
            <a:endParaRPr lang="en-US" sz="1791" dirty="0"/>
          </a:p>
        </p:txBody>
      </p:sp>
      <p:sp>
        <p:nvSpPr>
          <p:cNvPr id="13" name="Text 6"/>
          <p:cNvSpPr/>
          <p:nvPr/>
        </p:nvSpPr>
        <p:spPr>
          <a:xfrm>
            <a:off x="2347912" y="5110639"/>
            <a:ext cx="7459385" cy="272891"/>
          </a:xfrm>
          <a:prstGeom prst="rect">
            <a:avLst/>
          </a:prstGeom>
          <a:noFill/>
          <a:ln/>
        </p:spPr>
        <p:txBody>
          <a:bodyPr wrap="none" rtlCol="0" anchor="t"/>
          <a:lstStyle/>
          <a:p>
            <a:pPr algn="l" indent="0" marL="0">
              <a:lnSpc>
                <a:spcPts val="2149"/>
              </a:lnSpc>
              <a:buNone/>
            </a:pPr>
            <a:endParaRPr lang="en-US" sz="1433" dirty="0"/>
          </a:p>
        </p:txBody>
      </p:sp>
      <p:pic>
        <p:nvPicPr>
          <p:cNvPr id="14" name="Image 5" descr="preencoded.png">    </p:cNvPr>
          <p:cNvPicPr>
            <a:picLocks noChangeAspect="1"/>
          </p:cNvPicPr>
          <p:nvPr/>
        </p:nvPicPr>
        <p:blipFill>
          <a:blip r:embed="rId6"/>
          <a:stretch>
            <a:fillRect/>
          </a:stretch>
        </p:blipFill>
        <p:spPr>
          <a:xfrm>
            <a:off x="1165384" y="5990868"/>
            <a:ext cx="909638" cy="1455420"/>
          </a:xfrm>
          <a:prstGeom prst="rect">
            <a:avLst/>
          </a:prstGeom>
        </p:spPr>
      </p:pic>
      <p:sp>
        <p:nvSpPr>
          <p:cNvPr id="15" name="Text 7"/>
          <p:cNvSpPr/>
          <p:nvPr/>
        </p:nvSpPr>
        <p:spPr>
          <a:xfrm>
            <a:off x="2347912" y="6172795"/>
            <a:ext cx="2274213" cy="284202"/>
          </a:xfrm>
          <a:prstGeom prst="rect">
            <a:avLst/>
          </a:prstGeom>
          <a:noFill/>
          <a:ln/>
        </p:spPr>
        <p:txBody>
          <a:bodyPr wrap="none" rtlCol="0" anchor="t"/>
          <a:lstStyle/>
          <a:p>
            <a:pPr algn="l" indent="0" marL="0">
              <a:lnSpc>
                <a:spcPts val="2238"/>
              </a:lnSpc>
              <a:buNone/>
            </a:pPr>
            <a:r>
              <a:rPr lang="en-US" sz="1791" b="1" dirty="0">
                <a:solidFill>
                  <a:srgbClr val="DCD7E5"/>
                </a:solidFill>
                <a:latin typeface="Montserrat" pitchFamily="34" charset="0"/>
                <a:ea typeface="Montserrat" pitchFamily="34" charset="-122"/>
                <a:cs typeface="Montserrat" pitchFamily="34" charset="-120"/>
              </a:rPr>
              <a:t>User Interface</a:t>
            </a:r>
            <a:endParaRPr lang="en-US" sz="1791" dirty="0"/>
          </a:p>
        </p:txBody>
      </p:sp>
      <p:sp>
        <p:nvSpPr>
          <p:cNvPr id="16" name="Text 8"/>
          <p:cNvSpPr/>
          <p:nvPr/>
        </p:nvSpPr>
        <p:spPr>
          <a:xfrm>
            <a:off x="2347912" y="6566059"/>
            <a:ext cx="7459385" cy="272891"/>
          </a:xfrm>
          <a:prstGeom prst="rect">
            <a:avLst/>
          </a:prstGeom>
          <a:noFill/>
          <a:ln/>
        </p:spPr>
        <p:txBody>
          <a:bodyPr wrap="none" rtlCol="0" anchor="t"/>
          <a:lstStyle/>
          <a:p>
            <a:pPr algn="l" indent="0" marL="0">
              <a:lnSpc>
                <a:spcPts val="2149"/>
              </a:lnSpc>
              <a:buNone/>
            </a:pPr>
            <a:endParaRPr lang="en-US" sz="1433" dirty="0"/>
          </a:p>
        </p:txBody>
      </p:sp>
      <p:pic>
        <p:nvPicPr>
          <p:cNvPr id="18" name="Image 6" descr="preencoded.png">
            <a:hlinkClick r:id="rId8" tooltip=""/>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037993" y="1460421"/>
            <a:ext cx="10554414" cy="1388745"/>
          </a:xfrm>
          <a:prstGeom prst="rect">
            <a:avLst/>
          </a:prstGeom>
          <a:noFill/>
          <a:ln/>
        </p:spPr>
        <p:txBody>
          <a:bodyPr wrap="square" rtlCol="0" anchor="t"/>
          <a:lstStyle/>
          <a:p>
            <a:pPr indent="0" marL="0">
              <a:lnSpc>
                <a:spcPts val="5468"/>
              </a:lnSpc>
              <a:buNone/>
            </a:pPr>
            <a:r>
              <a:rPr lang="en-US" sz="4374" dirty="0">
                <a:solidFill>
                  <a:srgbClr val="F2F0F4"/>
                </a:solidFill>
                <a:latin typeface="Montserrat" pitchFamily="34" charset="0"/>
                <a:ea typeface="Montserrat" pitchFamily="34" charset="-122"/>
                <a:cs typeface="Montserrat" pitchFamily="34" charset="-120"/>
              </a:rPr>
              <a:t>Personalized Spotify Recommendations</a:t>
            </a:r>
            <a:endParaRPr lang="en-US" sz="4374" dirty="0"/>
          </a:p>
        </p:txBody>
      </p:sp>
      <p:pic>
        <p:nvPicPr>
          <p:cNvPr id="5" name="Image 1" descr="preencoded.png">    </p:cNvPr>
          <p:cNvPicPr>
            <a:picLocks noChangeAspect="1"/>
          </p:cNvPicPr>
          <p:nvPr/>
        </p:nvPicPr>
        <p:blipFill>
          <a:blip r:embed="rId2"/>
          <a:stretch>
            <a:fillRect/>
          </a:stretch>
        </p:blipFill>
        <p:spPr>
          <a:xfrm>
            <a:off x="2037993" y="3293507"/>
            <a:ext cx="3295888" cy="2036921"/>
          </a:xfrm>
          <a:prstGeom prst="rect">
            <a:avLst/>
          </a:prstGeom>
        </p:spPr>
      </p:pic>
      <p:sp>
        <p:nvSpPr>
          <p:cNvPr id="6" name="Text 2"/>
          <p:cNvSpPr/>
          <p:nvPr/>
        </p:nvSpPr>
        <p:spPr>
          <a:xfrm>
            <a:off x="2037993" y="5608082"/>
            <a:ext cx="3295888" cy="694373"/>
          </a:xfrm>
          <a:prstGeom prst="rect">
            <a:avLst/>
          </a:prstGeom>
          <a:noFill/>
          <a:ln/>
        </p:spPr>
        <p:txBody>
          <a:bodyPr wrap="square" rtlCol="0" anchor="t"/>
          <a:lstStyle/>
          <a:p>
            <a:pPr algn="l" indent="0" marL="0">
              <a:lnSpc>
                <a:spcPts val="2734"/>
              </a:lnSpc>
              <a:buNone/>
            </a:pPr>
            <a:r>
              <a:rPr lang="en-US" sz="2187" b="1" dirty="0">
                <a:solidFill>
                  <a:srgbClr val="DCD7E5"/>
                </a:solidFill>
                <a:latin typeface="Montserrat" pitchFamily="34" charset="0"/>
                <a:ea typeface="Montserrat" pitchFamily="34" charset="-122"/>
                <a:cs typeface="Montserrat" pitchFamily="34" charset="-120"/>
              </a:rPr>
              <a:t>Tailored to Your Preferences</a:t>
            </a:r>
            <a:endParaRPr lang="en-US" sz="2187" dirty="0"/>
          </a:p>
        </p:txBody>
      </p:sp>
      <p:sp>
        <p:nvSpPr>
          <p:cNvPr id="7" name="Text 3"/>
          <p:cNvSpPr/>
          <p:nvPr/>
        </p:nvSpPr>
        <p:spPr>
          <a:xfrm>
            <a:off x="2037993" y="6435685"/>
            <a:ext cx="3295888" cy="333256"/>
          </a:xfrm>
          <a:prstGeom prst="rect">
            <a:avLst/>
          </a:prstGeom>
          <a:noFill/>
          <a:ln/>
        </p:spPr>
        <p:txBody>
          <a:bodyPr wrap="none" rtlCol="0" anchor="t"/>
          <a:lstStyle/>
          <a:p>
            <a:pPr algn="l" indent="0" marL="0">
              <a:lnSpc>
                <a:spcPts val="2624"/>
              </a:lnSpc>
              <a:buNone/>
            </a:pPr>
            <a:endParaRPr lang="en-US" sz="1750" dirty="0"/>
          </a:p>
        </p:txBody>
      </p:sp>
      <p:pic>
        <p:nvPicPr>
          <p:cNvPr id="8" name="Image 2" descr="preencoded.png">    </p:cNvPr>
          <p:cNvPicPr>
            <a:picLocks noChangeAspect="1"/>
          </p:cNvPicPr>
          <p:nvPr/>
        </p:nvPicPr>
        <p:blipFill>
          <a:blip r:embed="rId3"/>
          <a:stretch>
            <a:fillRect/>
          </a:stretch>
        </p:blipFill>
        <p:spPr>
          <a:xfrm>
            <a:off x="5667137" y="3293507"/>
            <a:ext cx="3296007" cy="2037040"/>
          </a:xfrm>
          <a:prstGeom prst="rect">
            <a:avLst/>
          </a:prstGeom>
        </p:spPr>
      </p:pic>
      <p:sp>
        <p:nvSpPr>
          <p:cNvPr id="9" name="Text 4"/>
          <p:cNvSpPr/>
          <p:nvPr/>
        </p:nvSpPr>
        <p:spPr>
          <a:xfrm>
            <a:off x="5667137" y="5608201"/>
            <a:ext cx="3296007" cy="694373"/>
          </a:xfrm>
          <a:prstGeom prst="rect">
            <a:avLst/>
          </a:prstGeom>
          <a:noFill/>
          <a:ln/>
        </p:spPr>
        <p:txBody>
          <a:bodyPr wrap="square" rtlCol="0" anchor="t"/>
          <a:lstStyle/>
          <a:p>
            <a:pPr algn="l" indent="0" marL="0">
              <a:lnSpc>
                <a:spcPts val="2734"/>
              </a:lnSpc>
              <a:buNone/>
            </a:pPr>
            <a:r>
              <a:rPr lang="en-US" sz="2187" b="1" dirty="0">
                <a:solidFill>
                  <a:srgbClr val="DCD7E5"/>
                </a:solidFill>
                <a:latin typeface="Montserrat" pitchFamily="34" charset="0"/>
                <a:ea typeface="Montserrat" pitchFamily="34" charset="-122"/>
                <a:cs typeface="Montserrat" pitchFamily="34" charset="-120"/>
              </a:rPr>
              <a:t>Optimized for Travel Time</a:t>
            </a:r>
            <a:endParaRPr lang="en-US" sz="2187" dirty="0"/>
          </a:p>
        </p:txBody>
      </p:sp>
      <p:sp>
        <p:nvSpPr>
          <p:cNvPr id="10" name="Text 5"/>
          <p:cNvSpPr/>
          <p:nvPr/>
        </p:nvSpPr>
        <p:spPr>
          <a:xfrm>
            <a:off x="5667137" y="6435804"/>
            <a:ext cx="3296007" cy="333256"/>
          </a:xfrm>
          <a:prstGeom prst="rect">
            <a:avLst/>
          </a:prstGeom>
          <a:noFill/>
          <a:ln/>
        </p:spPr>
        <p:txBody>
          <a:bodyPr wrap="none" rtlCol="0" anchor="t"/>
          <a:lstStyle/>
          <a:p>
            <a:pPr algn="l" indent="0" marL="0">
              <a:lnSpc>
                <a:spcPts val="2624"/>
              </a:lnSpc>
              <a:buNone/>
            </a:pPr>
            <a:endParaRPr lang="en-US" sz="1750" dirty="0"/>
          </a:p>
        </p:txBody>
      </p:sp>
      <p:pic>
        <p:nvPicPr>
          <p:cNvPr id="11" name="Image 3" descr="preencoded.png">    </p:cNvPr>
          <p:cNvPicPr>
            <a:picLocks noChangeAspect="1"/>
          </p:cNvPicPr>
          <p:nvPr/>
        </p:nvPicPr>
        <p:blipFill>
          <a:blip r:embed="rId4"/>
          <a:stretch>
            <a:fillRect/>
          </a:stretch>
        </p:blipFill>
        <p:spPr>
          <a:xfrm>
            <a:off x="9296400" y="3293507"/>
            <a:ext cx="3296007" cy="2037040"/>
          </a:xfrm>
          <a:prstGeom prst="rect">
            <a:avLst/>
          </a:prstGeom>
        </p:spPr>
      </p:pic>
      <p:sp>
        <p:nvSpPr>
          <p:cNvPr id="12" name="Text 6"/>
          <p:cNvSpPr/>
          <p:nvPr/>
        </p:nvSpPr>
        <p:spPr>
          <a:xfrm>
            <a:off x="9296400" y="5608201"/>
            <a:ext cx="3296007" cy="694373"/>
          </a:xfrm>
          <a:prstGeom prst="rect">
            <a:avLst/>
          </a:prstGeom>
          <a:noFill/>
          <a:ln/>
        </p:spPr>
        <p:txBody>
          <a:bodyPr wrap="square" rtlCol="0" anchor="t"/>
          <a:lstStyle/>
          <a:p>
            <a:pPr algn="l" indent="0" marL="0">
              <a:lnSpc>
                <a:spcPts val="2734"/>
              </a:lnSpc>
              <a:buNone/>
            </a:pPr>
            <a:r>
              <a:rPr lang="en-US" sz="2187" b="1" dirty="0">
                <a:solidFill>
                  <a:srgbClr val="DCD7E5"/>
                </a:solidFill>
                <a:latin typeface="Montserrat" pitchFamily="34" charset="0"/>
                <a:ea typeface="Montserrat" pitchFamily="34" charset="-122"/>
                <a:cs typeface="Montserrat" pitchFamily="34" charset="-120"/>
              </a:rPr>
              <a:t>Enhanced Commuting Experience</a:t>
            </a:r>
            <a:endParaRPr lang="en-US" sz="2187" dirty="0"/>
          </a:p>
        </p:txBody>
      </p:sp>
      <p:sp>
        <p:nvSpPr>
          <p:cNvPr id="13" name="Text 7"/>
          <p:cNvSpPr/>
          <p:nvPr/>
        </p:nvSpPr>
        <p:spPr>
          <a:xfrm>
            <a:off x="9296400" y="6435804"/>
            <a:ext cx="3296007" cy="333256"/>
          </a:xfrm>
          <a:prstGeom prst="rect">
            <a:avLst/>
          </a:prstGeom>
          <a:noFill/>
          <a:ln/>
        </p:spPr>
        <p:txBody>
          <a:bodyPr wrap="none" rtlCol="0" anchor="t"/>
          <a:lstStyle/>
          <a:p>
            <a:pPr algn="l" indent="0" marL="0">
              <a:lnSpc>
                <a:spcPts val="2624"/>
              </a:lnSpc>
              <a:buNone/>
            </a:pPr>
            <a:endParaRPr lang="en-US" sz="1750" dirty="0"/>
          </a:p>
        </p:txBody>
      </p:sp>
      <p:pic>
        <p:nvPicPr>
          <p:cNvPr id="15"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037993" y="1981200"/>
            <a:ext cx="9307354" cy="694373"/>
          </a:xfrm>
          <a:prstGeom prst="rect">
            <a:avLst/>
          </a:prstGeom>
          <a:noFill/>
          <a:ln/>
        </p:spPr>
        <p:txBody>
          <a:bodyPr wrap="none" rtlCol="0" anchor="t"/>
          <a:lstStyle/>
          <a:p>
            <a:pPr indent="0" marL="0">
              <a:lnSpc>
                <a:spcPts val="5468"/>
              </a:lnSpc>
              <a:buNone/>
            </a:pPr>
            <a:r>
              <a:rPr lang="en-US" sz="4374" dirty="0">
                <a:solidFill>
                  <a:srgbClr val="F2F0F4"/>
                </a:solidFill>
                <a:latin typeface="Montserrat" pitchFamily="34" charset="0"/>
                <a:ea typeface="Montserrat" pitchFamily="34" charset="-122"/>
                <a:cs typeface="Montserrat" pitchFamily="34" charset="-120"/>
              </a:rPr>
              <a:t>Destination Insights and Imagery</a:t>
            </a:r>
            <a:endParaRPr lang="en-US" sz="4374" dirty="0"/>
          </a:p>
        </p:txBody>
      </p:sp>
      <p:pic>
        <p:nvPicPr>
          <p:cNvPr id="5" name="Image 1" descr="preencoded.png">    </p:cNvPr>
          <p:cNvPicPr>
            <a:picLocks noChangeAspect="1"/>
          </p:cNvPicPr>
          <p:nvPr/>
        </p:nvPicPr>
        <p:blipFill>
          <a:blip r:embed="rId2"/>
          <a:stretch>
            <a:fillRect/>
          </a:stretch>
        </p:blipFill>
        <p:spPr>
          <a:xfrm>
            <a:off x="2037993" y="3119914"/>
            <a:ext cx="3295888" cy="2036921"/>
          </a:xfrm>
          <a:prstGeom prst="rect">
            <a:avLst/>
          </a:prstGeom>
        </p:spPr>
      </p:pic>
      <p:sp>
        <p:nvSpPr>
          <p:cNvPr id="6" name="Text 2"/>
          <p:cNvSpPr/>
          <p:nvPr/>
        </p:nvSpPr>
        <p:spPr>
          <a:xfrm>
            <a:off x="2037993" y="5434489"/>
            <a:ext cx="2777490" cy="347186"/>
          </a:xfrm>
          <a:prstGeom prst="rect">
            <a:avLst/>
          </a:prstGeom>
          <a:noFill/>
          <a:ln/>
        </p:spPr>
        <p:txBody>
          <a:bodyPr wrap="none" rtlCol="0" anchor="t"/>
          <a:lstStyle/>
          <a:p>
            <a:pPr algn="l" indent="0" marL="0">
              <a:lnSpc>
                <a:spcPts val="2734"/>
              </a:lnSpc>
              <a:buNone/>
            </a:pPr>
            <a:r>
              <a:rPr lang="en-US" sz="2187" b="1" dirty="0">
                <a:solidFill>
                  <a:srgbClr val="DCD7E5"/>
                </a:solidFill>
                <a:latin typeface="Montserrat" pitchFamily="34" charset="0"/>
                <a:ea typeface="Montserrat" pitchFamily="34" charset="-122"/>
                <a:cs typeface="Montserrat" pitchFamily="34" charset="-120"/>
              </a:rPr>
              <a:t>Historical Facts</a:t>
            </a:r>
            <a:endParaRPr lang="en-US" sz="2187" dirty="0"/>
          </a:p>
        </p:txBody>
      </p:sp>
      <p:sp>
        <p:nvSpPr>
          <p:cNvPr id="7" name="Text 3"/>
          <p:cNvSpPr/>
          <p:nvPr/>
        </p:nvSpPr>
        <p:spPr>
          <a:xfrm>
            <a:off x="2037993" y="5914906"/>
            <a:ext cx="3295888" cy="333256"/>
          </a:xfrm>
          <a:prstGeom prst="rect">
            <a:avLst/>
          </a:prstGeom>
          <a:noFill/>
          <a:ln/>
        </p:spPr>
        <p:txBody>
          <a:bodyPr wrap="none" rtlCol="0" anchor="t"/>
          <a:lstStyle/>
          <a:p>
            <a:pPr algn="l" indent="0" marL="0">
              <a:lnSpc>
                <a:spcPts val="2624"/>
              </a:lnSpc>
              <a:buNone/>
            </a:pPr>
            <a:endParaRPr lang="en-US" sz="1750" dirty="0"/>
          </a:p>
        </p:txBody>
      </p:sp>
      <p:pic>
        <p:nvPicPr>
          <p:cNvPr id="8" name="Image 2" descr="preencoded.png">    </p:cNvPr>
          <p:cNvPicPr>
            <a:picLocks noChangeAspect="1"/>
          </p:cNvPicPr>
          <p:nvPr/>
        </p:nvPicPr>
        <p:blipFill>
          <a:blip r:embed="rId3"/>
          <a:stretch>
            <a:fillRect/>
          </a:stretch>
        </p:blipFill>
        <p:spPr>
          <a:xfrm>
            <a:off x="5667137" y="3119914"/>
            <a:ext cx="3296007" cy="2037040"/>
          </a:xfrm>
          <a:prstGeom prst="rect">
            <a:avLst/>
          </a:prstGeom>
        </p:spPr>
      </p:pic>
      <p:sp>
        <p:nvSpPr>
          <p:cNvPr id="9" name="Text 4"/>
          <p:cNvSpPr/>
          <p:nvPr/>
        </p:nvSpPr>
        <p:spPr>
          <a:xfrm>
            <a:off x="5667137" y="5434608"/>
            <a:ext cx="2777490" cy="347186"/>
          </a:xfrm>
          <a:prstGeom prst="rect">
            <a:avLst/>
          </a:prstGeom>
          <a:noFill/>
          <a:ln/>
        </p:spPr>
        <p:txBody>
          <a:bodyPr wrap="none" rtlCol="0" anchor="t"/>
          <a:lstStyle/>
          <a:p>
            <a:pPr algn="l" indent="0" marL="0">
              <a:lnSpc>
                <a:spcPts val="2734"/>
              </a:lnSpc>
              <a:buNone/>
            </a:pPr>
            <a:r>
              <a:rPr lang="en-US" sz="2187" b="1" dirty="0">
                <a:solidFill>
                  <a:srgbClr val="DCD7E5"/>
                </a:solidFill>
                <a:latin typeface="Montserrat" pitchFamily="34" charset="0"/>
                <a:ea typeface="Montserrat" pitchFamily="34" charset="-122"/>
                <a:cs typeface="Montserrat" pitchFamily="34" charset="-120"/>
              </a:rPr>
              <a:t>Weather Updates</a:t>
            </a:r>
            <a:endParaRPr lang="en-US" sz="2187" dirty="0"/>
          </a:p>
        </p:txBody>
      </p:sp>
      <p:sp>
        <p:nvSpPr>
          <p:cNvPr id="10" name="Text 5"/>
          <p:cNvSpPr/>
          <p:nvPr/>
        </p:nvSpPr>
        <p:spPr>
          <a:xfrm>
            <a:off x="5667137" y="5915025"/>
            <a:ext cx="3296007" cy="333256"/>
          </a:xfrm>
          <a:prstGeom prst="rect">
            <a:avLst/>
          </a:prstGeom>
          <a:noFill/>
          <a:ln/>
        </p:spPr>
        <p:txBody>
          <a:bodyPr wrap="none" rtlCol="0" anchor="t"/>
          <a:lstStyle/>
          <a:p>
            <a:pPr algn="l" indent="0" marL="0">
              <a:lnSpc>
                <a:spcPts val="2624"/>
              </a:lnSpc>
              <a:buNone/>
            </a:pPr>
            <a:endParaRPr lang="en-US" sz="1750" dirty="0"/>
          </a:p>
        </p:txBody>
      </p:sp>
      <p:pic>
        <p:nvPicPr>
          <p:cNvPr id="11" name="Image 3" descr="preencoded.png">    </p:cNvPr>
          <p:cNvPicPr>
            <a:picLocks noChangeAspect="1"/>
          </p:cNvPicPr>
          <p:nvPr/>
        </p:nvPicPr>
        <p:blipFill>
          <a:blip r:embed="rId4"/>
          <a:stretch>
            <a:fillRect/>
          </a:stretch>
        </p:blipFill>
        <p:spPr>
          <a:xfrm>
            <a:off x="9296400" y="3119914"/>
            <a:ext cx="3296007" cy="2037040"/>
          </a:xfrm>
          <a:prstGeom prst="rect">
            <a:avLst/>
          </a:prstGeom>
        </p:spPr>
      </p:pic>
      <p:sp>
        <p:nvSpPr>
          <p:cNvPr id="12" name="Text 6"/>
          <p:cNvSpPr/>
          <p:nvPr/>
        </p:nvSpPr>
        <p:spPr>
          <a:xfrm>
            <a:off x="9296400" y="5434608"/>
            <a:ext cx="2990374" cy="347186"/>
          </a:xfrm>
          <a:prstGeom prst="rect">
            <a:avLst/>
          </a:prstGeom>
          <a:noFill/>
          <a:ln/>
        </p:spPr>
        <p:txBody>
          <a:bodyPr wrap="none" rtlCol="0" anchor="t"/>
          <a:lstStyle/>
          <a:p>
            <a:pPr algn="l" indent="0" marL="0">
              <a:lnSpc>
                <a:spcPts val="2734"/>
              </a:lnSpc>
              <a:buNone/>
            </a:pPr>
            <a:r>
              <a:rPr lang="en-US" sz="2187" b="1" dirty="0">
                <a:solidFill>
                  <a:srgbClr val="DCD7E5"/>
                </a:solidFill>
                <a:latin typeface="Montserrat" pitchFamily="34" charset="0"/>
                <a:ea typeface="Montserrat" pitchFamily="34" charset="-122"/>
                <a:cs typeface="Montserrat" pitchFamily="34" charset="-120"/>
              </a:rPr>
              <a:t>Destination Imagery</a:t>
            </a:r>
            <a:endParaRPr lang="en-US" sz="2187" dirty="0"/>
          </a:p>
        </p:txBody>
      </p:sp>
      <p:sp>
        <p:nvSpPr>
          <p:cNvPr id="13" name="Text 7"/>
          <p:cNvSpPr/>
          <p:nvPr/>
        </p:nvSpPr>
        <p:spPr>
          <a:xfrm>
            <a:off x="9296400" y="5915025"/>
            <a:ext cx="3296007" cy="333256"/>
          </a:xfrm>
          <a:prstGeom prst="rect">
            <a:avLst/>
          </a:prstGeom>
          <a:noFill/>
          <a:ln/>
        </p:spPr>
        <p:txBody>
          <a:bodyPr wrap="none" rtlCol="0" anchor="t"/>
          <a:lstStyle/>
          <a:p>
            <a:pPr algn="l" indent="0" marL="0">
              <a:lnSpc>
                <a:spcPts val="2624"/>
              </a:lnSpc>
              <a:buNone/>
            </a:pPr>
            <a:endParaRPr lang="en-US" sz="1750" dirty="0"/>
          </a:p>
        </p:txBody>
      </p:sp>
      <p:pic>
        <p:nvPicPr>
          <p:cNvPr id="15"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217301" y="591383"/>
            <a:ext cx="10038398" cy="670679"/>
          </a:xfrm>
          <a:prstGeom prst="rect">
            <a:avLst/>
          </a:prstGeom>
          <a:noFill/>
          <a:ln/>
        </p:spPr>
        <p:txBody>
          <a:bodyPr wrap="none" rtlCol="0" anchor="t"/>
          <a:lstStyle/>
          <a:p>
            <a:pPr indent="0" marL="0">
              <a:lnSpc>
                <a:spcPts val="5282"/>
              </a:lnSpc>
              <a:buNone/>
            </a:pPr>
            <a:r>
              <a:rPr lang="en-US" sz="4225" dirty="0">
                <a:solidFill>
                  <a:srgbClr val="F2F0F4"/>
                </a:solidFill>
                <a:latin typeface="Montserrat" pitchFamily="34" charset="0"/>
                <a:ea typeface="Montserrat" pitchFamily="34" charset="-122"/>
                <a:cs typeface="Montserrat" pitchFamily="34" charset="-120"/>
              </a:rPr>
              <a:t>Strengths and Future Enhancements</a:t>
            </a:r>
            <a:endParaRPr lang="en-US" sz="4225" dirty="0"/>
          </a:p>
        </p:txBody>
      </p:sp>
      <p:pic>
        <p:nvPicPr>
          <p:cNvPr id="5" name="Image 1" descr="preencoded.png">    </p:cNvPr>
          <p:cNvPicPr>
            <a:picLocks noChangeAspect="1"/>
          </p:cNvPicPr>
          <p:nvPr/>
        </p:nvPicPr>
        <p:blipFill>
          <a:blip r:embed="rId2"/>
          <a:stretch>
            <a:fillRect/>
          </a:stretch>
        </p:blipFill>
        <p:spPr>
          <a:xfrm>
            <a:off x="2217301" y="1691283"/>
            <a:ext cx="536615" cy="536615"/>
          </a:xfrm>
          <a:prstGeom prst="rect">
            <a:avLst/>
          </a:prstGeom>
        </p:spPr>
      </p:pic>
      <p:sp>
        <p:nvSpPr>
          <p:cNvPr id="6" name="Text 2"/>
          <p:cNvSpPr/>
          <p:nvPr/>
        </p:nvSpPr>
        <p:spPr>
          <a:xfrm>
            <a:off x="2217301" y="2442448"/>
            <a:ext cx="3183850" cy="670798"/>
          </a:xfrm>
          <a:prstGeom prst="rect">
            <a:avLst/>
          </a:prstGeom>
          <a:noFill/>
          <a:ln/>
        </p:spPr>
        <p:txBody>
          <a:bodyPr wrap="square" rtlCol="0" anchor="t"/>
          <a:lstStyle/>
          <a:p>
            <a:pPr algn="l" indent="0" marL="0">
              <a:lnSpc>
                <a:spcPts val="2641"/>
              </a:lnSpc>
              <a:buNone/>
            </a:pPr>
            <a:r>
              <a:rPr lang="en-US" sz="2113" b="1" dirty="0">
                <a:solidFill>
                  <a:srgbClr val="DCD7E5"/>
                </a:solidFill>
                <a:latin typeface="Montserrat" pitchFamily="34" charset="0"/>
                <a:ea typeface="Montserrat" pitchFamily="34" charset="-122"/>
                <a:cs typeface="Montserrat" pitchFamily="34" charset="-120"/>
              </a:rPr>
              <a:t>Utility and Entertainment</a:t>
            </a:r>
            <a:endParaRPr lang="en-US" sz="2113" dirty="0"/>
          </a:p>
        </p:txBody>
      </p:sp>
      <p:sp>
        <p:nvSpPr>
          <p:cNvPr id="7" name="Text 3"/>
          <p:cNvSpPr/>
          <p:nvPr/>
        </p:nvSpPr>
        <p:spPr>
          <a:xfrm>
            <a:off x="2217301" y="3241953"/>
            <a:ext cx="3183850" cy="321945"/>
          </a:xfrm>
          <a:prstGeom prst="rect">
            <a:avLst/>
          </a:prstGeom>
          <a:noFill/>
          <a:ln/>
        </p:spPr>
        <p:txBody>
          <a:bodyPr wrap="none" rtlCol="0" anchor="t"/>
          <a:lstStyle/>
          <a:p>
            <a:pPr algn="l" indent="0" marL="0">
              <a:lnSpc>
                <a:spcPts val="2535"/>
              </a:lnSpc>
              <a:buNone/>
            </a:pPr>
            <a:endParaRPr lang="en-US" sz="1690" dirty="0"/>
          </a:p>
        </p:txBody>
      </p:sp>
      <p:pic>
        <p:nvPicPr>
          <p:cNvPr id="8" name="Image 2" descr="preencoded.png">    </p:cNvPr>
          <p:cNvPicPr>
            <a:picLocks noChangeAspect="1"/>
          </p:cNvPicPr>
          <p:nvPr/>
        </p:nvPicPr>
        <p:blipFill>
          <a:blip r:embed="rId3"/>
          <a:stretch>
            <a:fillRect/>
          </a:stretch>
        </p:blipFill>
        <p:spPr>
          <a:xfrm>
            <a:off x="5723096" y="1691283"/>
            <a:ext cx="536615" cy="536615"/>
          </a:xfrm>
          <a:prstGeom prst="rect">
            <a:avLst/>
          </a:prstGeom>
        </p:spPr>
      </p:pic>
      <p:sp>
        <p:nvSpPr>
          <p:cNvPr id="9" name="Text 4"/>
          <p:cNvSpPr/>
          <p:nvPr/>
        </p:nvSpPr>
        <p:spPr>
          <a:xfrm>
            <a:off x="5723096" y="2442448"/>
            <a:ext cx="3183969" cy="670798"/>
          </a:xfrm>
          <a:prstGeom prst="rect">
            <a:avLst/>
          </a:prstGeom>
          <a:noFill/>
          <a:ln/>
        </p:spPr>
        <p:txBody>
          <a:bodyPr wrap="square" rtlCol="0" anchor="t"/>
          <a:lstStyle/>
          <a:p>
            <a:pPr algn="l" indent="0" marL="0">
              <a:lnSpc>
                <a:spcPts val="2641"/>
              </a:lnSpc>
              <a:buNone/>
            </a:pPr>
            <a:r>
              <a:rPr lang="en-US" sz="2113" b="1" dirty="0">
                <a:solidFill>
                  <a:srgbClr val="DCD7E5"/>
                </a:solidFill>
                <a:latin typeface="Montserrat" pitchFamily="34" charset="0"/>
                <a:ea typeface="Montserrat" pitchFamily="34" charset="-122"/>
                <a:cs typeface="Montserrat" pitchFamily="34" charset="-120"/>
              </a:rPr>
              <a:t>Robust API Integration</a:t>
            </a:r>
            <a:endParaRPr lang="en-US" sz="2113" dirty="0"/>
          </a:p>
        </p:txBody>
      </p:sp>
      <p:sp>
        <p:nvSpPr>
          <p:cNvPr id="10" name="Text 5"/>
          <p:cNvSpPr/>
          <p:nvPr/>
        </p:nvSpPr>
        <p:spPr>
          <a:xfrm>
            <a:off x="5723096" y="3241953"/>
            <a:ext cx="3183969" cy="321945"/>
          </a:xfrm>
          <a:prstGeom prst="rect">
            <a:avLst/>
          </a:prstGeom>
          <a:noFill/>
          <a:ln/>
        </p:spPr>
        <p:txBody>
          <a:bodyPr wrap="none" rtlCol="0" anchor="t"/>
          <a:lstStyle/>
          <a:p>
            <a:pPr algn="l" indent="0" marL="0">
              <a:lnSpc>
                <a:spcPts val="2535"/>
              </a:lnSpc>
              <a:buNone/>
            </a:pPr>
            <a:endParaRPr lang="en-US" sz="1690" dirty="0"/>
          </a:p>
        </p:txBody>
      </p:sp>
      <p:pic>
        <p:nvPicPr>
          <p:cNvPr id="11" name="Image 3" descr="preencoded.png">    </p:cNvPr>
          <p:cNvPicPr>
            <a:picLocks noChangeAspect="1"/>
          </p:cNvPicPr>
          <p:nvPr/>
        </p:nvPicPr>
        <p:blipFill>
          <a:blip r:embed="rId4"/>
          <a:stretch>
            <a:fillRect/>
          </a:stretch>
        </p:blipFill>
        <p:spPr>
          <a:xfrm>
            <a:off x="9229011" y="1691283"/>
            <a:ext cx="536615" cy="536615"/>
          </a:xfrm>
          <a:prstGeom prst="rect">
            <a:avLst/>
          </a:prstGeom>
        </p:spPr>
      </p:pic>
      <p:sp>
        <p:nvSpPr>
          <p:cNvPr id="12" name="Text 6"/>
          <p:cNvSpPr/>
          <p:nvPr/>
        </p:nvSpPr>
        <p:spPr>
          <a:xfrm>
            <a:off x="9229011" y="2442448"/>
            <a:ext cx="3183969" cy="670798"/>
          </a:xfrm>
          <a:prstGeom prst="rect">
            <a:avLst/>
          </a:prstGeom>
          <a:noFill/>
          <a:ln/>
        </p:spPr>
        <p:txBody>
          <a:bodyPr wrap="square" rtlCol="0" anchor="t"/>
          <a:lstStyle/>
          <a:p>
            <a:pPr algn="l" indent="0" marL="0">
              <a:lnSpc>
                <a:spcPts val="2641"/>
              </a:lnSpc>
              <a:buNone/>
            </a:pPr>
            <a:r>
              <a:rPr lang="en-US" sz="2113" b="1" dirty="0">
                <a:solidFill>
                  <a:srgbClr val="DCD7E5"/>
                </a:solidFill>
                <a:latin typeface="Montserrat" pitchFamily="34" charset="0"/>
                <a:ea typeface="Montserrat" pitchFamily="34" charset="-122"/>
                <a:cs typeface="Montserrat" pitchFamily="34" charset="-120"/>
              </a:rPr>
              <a:t>Potential for Expansion</a:t>
            </a:r>
            <a:endParaRPr lang="en-US" sz="2113" dirty="0"/>
          </a:p>
        </p:txBody>
      </p:sp>
      <p:sp>
        <p:nvSpPr>
          <p:cNvPr id="13" name="Text 7"/>
          <p:cNvSpPr/>
          <p:nvPr/>
        </p:nvSpPr>
        <p:spPr>
          <a:xfrm>
            <a:off x="9229011" y="3241953"/>
            <a:ext cx="3183969" cy="321945"/>
          </a:xfrm>
          <a:prstGeom prst="rect">
            <a:avLst/>
          </a:prstGeom>
          <a:noFill/>
          <a:ln/>
        </p:spPr>
        <p:txBody>
          <a:bodyPr wrap="none" rtlCol="0" anchor="t"/>
          <a:lstStyle/>
          <a:p>
            <a:pPr algn="l" indent="0" marL="0">
              <a:lnSpc>
                <a:spcPts val="2535"/>
              </a:lnSpc>
              <a:buNone/>
            </a:pPr>
            <a:endParaRPr lang="en-US" sz="1690" dirty="0"/>
          </a:p>
        </p:txBody>
      </p:sp>
      <p:sp>
        <p:nvSpPr>
          <p:cNvPr id="14" name="Shape 8"/>
          <p:cNvSpPr/>
          <p:nvPr/>
        </p:nvSpPr>
        <p:spPr>
          <a:xfrm>
            <a:off x="2217301" y="3805357"/>
            <a:ext cx="3255526" cy="3832860"/>
          </a:xfrm>
          <a:prstGeom prst="roundRect">
            <a:avLst>
              <a:gd name="adj" fmla="val 2967"/>
            </a:avLst>
          </a:prstGeom>
          <a:solidFill>
            <a:srgbClr val="3C136D"/>
          </a:solidFill>
          <a:ln w="7620">
            <a:solidFill>
              <a:srgbClr val="552C86"/>
            </a:solidFill>
            <a:prstDash val="solid"/>
          </a:ln>
        </p:spPr>
      </p:sp>
      <p:sp>
        <p:nvSpPr>
          <p:cNvPr id="15" name="Text 9"/>
          <p:cNvSpPr/>
          <p:nvPr/>
        </p:nvSpPr>
        <p:spPr>
          <a:xfrm>
            <a:off x="2439472" y="4027527"/>
            <a:ext cx="2811185" cy="1006197"/>
          </a:xfrm>
          <a:prstGeom prst="rect">
            <a:avLst/>
          </a:prstGeom>
          <a:noFill/>
          <a:ln/>
        </p:spPr>
        <p:txBody>
          <a:bodyPr wrap="square" rtlCol="0" anchor="t"/>
          <a:lstStyle/>
          <a:p>
            <a:pPr indent="0" marL="0">
              <a:lnSpc>
                <a:spcPts val="2641"/>
              </a:lnSpc>
              <a:buNone/>
            </a:pPr>
            <a:r>
              <a:rPr lang="en-US" sz="2113" dirty="0">
                <a:solidFill>
                  <a:srgbClr val="DCD7E5"/>
                </a:solidFill>
                <a:latin typeface="Montserrat" pitchFamily="34" charset="0"/>
                <a:ea typeface="Montserrat" pitchFamily="34" charset="-122"/>
                <a:cs typeface="Montserrat" pitchFamily="34" charset="-120"/>
              </a:rPr>
              <a:t>Enhancing Commuting Experience</a:t>
            </a:r>
            <a:endParaRPr lang="en-US" sz="2113" dirty="0"/>
          </a:p>
        </p:txBody>
      </p:sp>
      <p:sp>
        <p:nvSpPr>
          <p:cNvPr id="16" name="Text 10"/>
          <p:cNvSpPr/>
          <p:nvPr/>
        </p:nvSpPr>
        <p:spPr>
          <a:xfrm>
            <a:off x="2439472" y="5162431"/>
            <a:ext cx="2811185" cy="2253615"/>
          </a:xfrm>
          <a:prstGeom prst="rect">
            <a:avLst/>
          </a:prstGeom>
          <a:noFill/>
          <a:ln/>
        </p:spPr>
        <p:txBody>
          <a:bodyPr wrap="square" rtlCol="0" anchor="t"/>
          <a:lstStyle/>
          <a:p>
            <a:pPr indent="0" marL="0">
              <a:lnSpc>
                <a:spcPts val="2535"/>
              </a:lnSpc>
              <a:buNone/>
            </a:pPr>
            <a:r>
              <a:rPr lang="en-US" sz="1690" dirty="0">
                <a:solidFill>
                  <a:srgbClr val="DCD7E5"/>
                </a:solidFill>
                <a:latin typeface="Heebo" pitchFamily="34" charset="0"/>
                <a:ea typeface="Heebo" pitchFamily="34" charset="-122"/>
                <a:cs typeface="Heebo" pitchFamily="34" charset="-120"/>
              </a:rPr>
              <a:t>The app seamlessly combines navigation, personalized music, and a wealth of travel information, creating a comprehensive and engaging commuting experience for users.</a:t>
            </a:r>
            <a:endParaRPr lang="en-US" sz="1690" dirty="0"/>
          </a:p>
        </p:txBody>
      </p:sp>
      <p:sp>
        <p:nvSpPr>
          <p:cNvPr id="17" name="Shape 11"/>
          <p:cNvSpPr/>
          <p:nvPr/>
        </p:nvSpPr>
        <p:spPr>
          <a:xfrm>
            <a:off x="5687378" y="3805357"/>
            <a:ext cx="3255526" cy="3832860"/>
          </a:xfrm>
          <a:prstGeom prst="roundRect">
            <a:avLst>
              <a:gd name="adj" fmla="val 2967"/>
            </a:avLst>
          </a:prstGeom>
          <a:solidFill>
            <a:srgbClr val="3C136D"/>
          </a:solidFill>
          <a:ln w="7620">
            <a:solidFill>
              <a:srgbClr val="552C86"/>
            </a:solidFill>
            <a:prstDash val="solid"/>
          </a:ln>
        </p:spPr>
      </p:sp>
      <p:sp>
        <p:nvSpPr>
          <p:cNvPr id="18" name="Text 12"/>
          <p:cNvSpPr/>
          <p:nvPr/>
        </p:nvSpPr>
        <p:spPr>
          <a:xfrm>
            <a:off x="5909548" y="4027527"/>
            <a:ext cx="2811185" cy="670798"/>
          </a:xfrm>
          <a:prstGeom prst="rect">
            <a:avLst/>
          </a:prstGeom>
          <a:noFill/>
          <a:ln/>
        </p:spPr>
        <p:txBody>
          <a:bodyPr wrap="square" rtlCol="0" anchor="t"/>
          <a:lstStyle/>
          <a:p>
            <a:pPr indent="0" marL="0">
              <a:lnSpc>
                <a:spcPts val="2641"/>
              </a:lnSpc>
              <a:buNone/>
            </a:pPr>
            <a:r>
              <a:rPr lang="en-US" sz="2113" dirty="0">
                <a:solidFill>
                  <a:srgbClr val="DCD7E5"/>
                </a:solidFill>
                <a:latin typeface="Montserrat" pitchFamily="34" charset="0"/>
                <a:ea typeface="Montserrat" pitchFamily="34" charset="-122"/>
                <a:cs typeface="Montserrat" pitchFamily="34" charset="-120"/>
              </a:rPr>
              <a:t>Increasing User Engagement</a:t>
            </a:r>
            <a:endParaRPr lang="en-US" sz="2113" dirty="0"/>
          </a:p>
        </p:txBody>
      </p:sp>
      <p:sp>
        <p:nvSpPr>
          <p:cNvPr id="19" name="Text 13"/>
          <p:cNvSpPr/>
          <p:nvPr/>
        </p:nvSpPr>
        <p:spPr>
          <a:xfrm>
            <a:off x="5909548" y="4827032"/>
            <a:ext cx="2811185" cy="2253615"/>
          </a:xfrm>
          <a:prstGeom prst="rect">
            <a:avLst/>
          </a:prstGeom>
          <a:noFill/>
          <a:ln/>
        </p:spPr>
        <p:txBody>
          <a:bodyPr wrap="square" rtlCol="0" anchor="t"/>
          <a:lstStyle/>
          <a:p>
            <a:pPr indent="0" marL="0">
              <a:lnSpc>
                <a:spcPts val="2535"/>
              </a:lnSpc>
              <a:buNone/>
            </a:pPr>
            <a:r>
              <a:rPr lang="en-US" sz="1690" dirty="0">
                <a:solidFill>
                  <a:srgbClr val="DCD7E5"/>
                </a:solidFill>
                <a:latin typeface="Heebo" pitchFamily="34" charset="0"/>
                <a:ea typeface="Heebo" pitchFamily="34" charset="-122"/>
                <a:cs typeface="Heebo" pitchFamily="34" charset="-120"/>
              </a:rPr>
              <a:t>The personalized Spotify recommendations and the integration of various data sources help to keep users engaged and invested in the app, fostering a loyal user base.</a:t>
            </a:r>
            <a:endParaRPr lang="en-US" sz="1690" dirty="0"/>
          </a:p>
        </p:txBody>
      </p:sp>
      <p:sp>
        <p:nvSpPr>
          <p:cNvPr id="20" name="Shape 14"/>
          <p:cNvSpPr/>
          <p:nvPr/>
        </p:nvSpPr>
        <p:spPr>
          <a:xfrm>
            <a:off x="9157454" y="3805357"/>
            <a:ext cx="3255526" cy="3832860"/>
          </a:xfrm>
          <a:prstGeom prst="roundRect">
            <a:avLst>
              <a:gd name="adj" fmla="val 2967"/>
            </a:avLst>
          </a:prstGeom>
          <a:solidFill>
            <a:srgbClr val="3C136D"/>
          </a:solidFill>
          <a:ln w="7620">
            <a:solidFill>
              <a:srgbClr val="552C86"/>
            </a:solidFill>
            <a:prstDash val="solid"/>
          </a:ln>
        </p:spPr>
      </p:sp>
      <p:sp>
        <p:nvSpPr>
          <p:cNvPr id="21" name="Text 15"/>
          <p:cNvSpPr/>
          <p:nvPr/>
        </p:nvSpPr>
        <p:spPr>
          <a:xfrm>
            <a:off x="9379625" y="4027527"/>
            <a:ext cx="2811185" cy="670798"/>
          </a:xfrm>
          <a:prstGeom prst="rect">
            <a:avLst/>
          </a:prstGeom>
          <a:noFill/>
          <a:ln/>
        </p:spPr>
        <p:txBody>
          <a:bodyPr wrap="square" rtlCol="0" anchor="t"/>
          <a:lstStyle/>
          <a:p>
            <a:pPr indent="0" marL="0">
              <a:lnSpc>
                <a:spcPts val="2641"/>
              </a:lnSpc>
              <a:buNone/>
            </a:pPr>
            <a:r>
              <a:rPr lang="en-US" sz="2113" dirty="0">
                <a:solidFill>
                  <a:srgbClr val="DCD7E5"/>
                </a:solidFill>
                <a:latin typeface="Montserrat" pitchFamily="34" charset="0"/>
                <a:ea typeface="Montserrat" pitchFamily="34" charset="-122"/>
                <a:cs typeface="Montserrat" pitchFamily="34" charset="-120"/>
              </a:rPr>
              <a:t>Future Enhancements</a:t>
            </a:r>
            <a:endParaRPr lang="en-US" sz="2113" dirty="0"/>
          </a:p>
        </p:txBody>
      </p:sp>
      <p:sp>
        <p:nvSpPr>
          <p:cNvPr id="22" name="Text 16"/>
          <p:cNvSpPr/>
          <p:nvPr/>
        </p:nvSpPr>
        <p:spPr>
          <a:xfrm>
            <a:off x="9379625" y="4827032"/>
            <a:ext cx="2811185" cy="2575560"/>
          </a:xfrm>
          <a:prstGeom prst="rect">
            <a:avLst/>
          </a:prstGeom>
          <a:noFill/>
          <a:ln/>
        </p:spPr>
        <p:txBody>
          <a:bodyPr wrap="square" rtlCol="0" anchor="t"/>
          <a:lstStyle/>
          <a:p>
            <a:pPr indent="0" marL="0">
              <a:lnSpc>
                <a:spcPts val="2535"/>
              </a:lnSpc>
              <a:buNone/>
            </a:pPr>
            <a:r>
              <a:rPr lang="en-US" sz="1690" dirty="0">
                <a:solidFill>
                  <a:srgbClr val="DCD7E5"/>
                </a:solidFill>
                <a:latin typeface="Heebo" pitchFamily="34" charset="0"/>
                <a:ea typeface="Heebo" pitchFamily="34" charset="-122"/>
                <a:cs typeface="Heebo" pitchFamily="34" charset="-120"/>
              </a:rPr>
              <a:t>The app can be further improved by integrating traffic alerts, road condition updates, and social sharing capabilities, enhancing the user experience and expanding the app's functionality.</a:t>
            </a:r>
            <a:endParaRPr lang="en-US" sz="1690" dirty="0"/>
          </a:p>
        </p:txBody>
      </p:sp>
      <p:pic>
        <p:nvPicPr>
          <p:cNvPr id="2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3045500"/>
            <a:ext cx="6048375" cy="555427"/>
          </a:xfrm>
          <a:prstGeom prst="rect">
            <a:avLst/>
          </a:prstGeom>
          <a:noFill/>
          <a:ln/>
        </p:spPr>
        <p:txBody>
          <a:bodyPr wrap="none" rtlCol="0" anchor="t"/>
          <a:lstStyle/>
          <a:p>
            <a:pPr indent="0" marL="0">
              <a:lnSpc>
                <a:spcPts val="4374"/>
              </a:lnSpc>
              <a:buNone/>
            </a:pPr>
            <a:r>
              <a:rPr lang="en-US" sz="3499" b="1" dirty="0">
                <a:solidFill>
                  <a:srgbClr val="F2F0F4"/>
                </a:solidFill>
                <a:latin typeface="Montserrat" pitchFamily="34" charset="0"/>
                <a:ea typeface="Montserrat" pitchFamily="34" charset="-122"/>
                <a:cs typeface="Montserrat" pitchFamily="34" charset="-120"/>
              </a:rPr>
              <a:t>Let's get to the good part!</a:t>
            </a:r>
            <a:endParaRPr lang="en-US" sz="3499" dirty="0"/>
          </a:p>
        </p:txBody>
      </p:sp>
      <p:sp>
        <p:nvSpPr>
          <p:cNvPr id="6" name="Text 2"/>
          <p:cNvSpPr/>
          <p:nvPr/>
        </p:nvSpPr>
        <p:spPr>
          <a:xfrm>
            <a:off x="833199" y="3823097"/>
            <a:ext cx="5554980" cy="694373"/>
          </a:xfrm>
          <a:prstGeom prst="rect">
            <a:avLst/>
          </a:prstGeom>
          <a:noFill/>
          <a:ln/>
        </p:spPr>
        <p:txBody>
          <a:bodyPr wrap="none" rtlCol="0" anchor="t"/>
          <a:lstStyle/>
          <a:p>
            <a:pPr indent="0" marL="0">
              <a:lnSpc>
                <a:spcPts val="5468"/>
              </a:lnSpc>
              <a:buNone/>
            </a:pPr>
            <a:r>
              <a:rPr lang="en-US" sz="4374" u="sng" dirty="0">
                <a:solidFill>
                  <a:srgbClr val="F44444"/>
                </a:solidFill>
                <a:latin typeface="Montserrat" pitchFamily="34" charset="0"/>
                <a:ea typeface="Montserrat" pitchFamily="34" charset="-122"/>
                <a:cs typeface="Montserrat" pitchFamily="34" charset="-120"/>
                <a:hlinkClick r:id="rId3" invalidUrl="" action="" tgtFrame="" tooltip="" history="1" highlightClick="0" endSnd="0">
                  <a:extLst>
                    <a:ext uri="{A12FA001-AC4F-418D-AE19-62706E023703}">
                      <ahyp:hlinkClr xmlns:ahyp="http://schemas.microsoft.com/office/drawing/2018/hyperlinkcolor" val="tx"/>
                    </a:ext>
                  </a:extLst>
                </a:hlinkClick>
              </a:rPr>
              <a:t>Bezos WayBeats</a:t>
            </a:r>
            <a:endParaRPr lang="en-US" sz="4374" dirty="0"/>
          </a:p>
        </p:txBody>
      </p:sp>
      <p:sp>
        <p:nvSpPr>
          <p:cNvPr id="7" name="Text 3"/>
          <p:cNvSpPr/>
          <p:nvPr/>
        </p:nvSpPr>
        <p:spPr>
          <a:xfrm>
            <a:off x="833199" y="4850725"/>
            <a:ext cx="7477601" cy="333256"/>
          </a:xfrm>
          <a:prstGeom prst="rect">
            <a:avLst/>
          </a:prstGeom>
          <a:noFill/>
          <a:ln/>
        </p:spPr>
        <p:txBody>
          <a:bodyPr wrap="none" rtlCol="0" anchor="t"/>
          <a:lstStyle/>
          <a:p>
            <a:pPr indent="0" marL="0">
              <a:lnSpc>
                <a:spcPts val="2624"/>
              </a:lnSpc>
              <a:buNone/>
            </a:pPr>
            <a:endParaRPr lang="en-US" sz="1750" dirty="0"/>
          </a:p>
        </p:txBody>
      </p:sp>
      <p:pic>
        <p:nvPicPr>
          <p:cNvPr id="8" name="Image 2"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2024-06-15T09:52:29Z</dcterms:created>
  <dcterms:modified xsi:type="dcterms:W3CDTF">2024-06-15T09:52:29Z</dcterms:modified>
</cp:coreProperties>
</file>